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drawingml.chart+xml" PartName="/ppt/charts/chart1.xml"/>
  <Override ContentType="application/vnd.openxmlformats-officedocument.drawingml.chart+xml" PartName="/ppt/charts/chart2.xml"/>
  <Override ContentType="application/vnd.openxmlformats-officedocument.drawingml.chart+xml" PartName="/ppt/charts/chart3.xml"/>
  <Override ContentType="application/vnd.openxmlformats-officedocument.drawingml.chart+xml" PartName="/ppt/charts/chart4.xml"/>
  <Override ContentType="application/vnd.openxmlformats-officedocument.drawingml.chart+xml" PartName="/ppt/charts/chart5.xml"/>
  <Override ContentType="application/vnd.openxmlformats-officedocument.drawingml.chart+xml" PartName="/ppt/charts/chart6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ms-office.chartcolorstyle+xml" PartName="/ppt/charts/colors4.xml"/>
  <Override ContentType="application/vnd.ms-office.chartcolorstyle+xml" PartName="/ppt/charts/colors5.xml"/>
  <Override ContentType="application/vnd.ms-office.chartcolorstyle+xml" PartName="/ppt/charts/colors6.xml"/>
  <Override ContentType="application/vnd.ms-office.chartstyle+xml" PartName="/ppt/charts/style1.xml"/>
  <Override ContentType="application/vnd.ms-office.chartstyle+xml" PartName="/ppt/charts/style2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5.xml"/>
  <Override ContentType="application/vnd.ms-office.chartstyle+xml" PartName="/ppt/charts/style6.xml"/>
  <Override ContentType="application/vnd.openxmlformats-officedocument.drawingml.diagramColors+xml" PartName="/ppt/diagrams/colors1.xml"/>
  <Override ContentType="application/vnd.openxmlformats-officedocument.drawingml.diagramColors+xml" PartName="/ppt/diagrams/colors2.xml"/>
  <Override ContentType="application/vnd.openxmlformats-officedocument.drawingml.diagramData+xml" PartName="/ppt/diagrams/data1.xml"/>
  <Override ContentType="application/vnd.openxmlformats-officedocument.drawingml.diagramData+xml" PartName="/ppt/diagrams/data2.xml"/>
  <Override ContentType="application/vnd.ms-office.drawingml.diagramDrawing+xml" PartName="/ppt/diagrams/drawing1.xml"/>
  <Override ContentType="application/vnd.ms-office.drawingml.diagramDrawing+xml" PartName="/ppt/diagrams/drawing2.xml"/>
  <Override ContentType="application/vnd.openxmlformats-officedocument.drawingml.diagramLayout+xml" PartName="/ppt/diagrams/layout1.xml"/>
  <Override ContentType="application/vnd.openxmlformats-officedocument.drawingml.diagramLayout+xml" PartName="/ppt/diagrams/layout2.xml"/>
  <Override ContentType="application/vnd.openxmlformats-officedocument.drawingml.diagramStyle+xml" PartName="/ppt/diagrams/quickStyle1.xml"/>
  <Override ContentType="application/vnd.openxmlformats-officedocument.drawingml.diagramStyle+xml" PartName="/ppt/diagrams/quickStyle2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5"></Relationship><Relationship Target="docProps/thumbnail.jpeg" Type="http://schemas.openxmlformats.org/package/2006/relationships/metadata/thumbnail" Id="rId6"></Relationship><Relationship Target="docProps/app.xml" Type="http://schemas.openxmlformats.org/officeDocument/2006/relationships/extended-properties" Id="rId7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442" r:id="rId3"/>
    <p:sldId id="3433" r:id="rId4"/>
    <p:sldId id="3443" r:id="rId5"/>
    <p:sldId id="3419" r:id="rId6"/>
    <p:sldId id="4559" r:id="rId7"/>
    <p:sldId id="4561" r:id="rId8"/>
    <p:sldId id="4560" r:id="rId9"/>
    <p:sldId id="3422" r:id="rId10"/>
    <p:sldId id="3405" r:id="rId11"/>
    <p:sldId id="3389" r:id="rId12"/>
    <p:sldId id="4562" r:id="rId13"/>
    <p:sldId id="3390" r:id="rId14"/>
    <p:sldId id="3407" r:id="rId15"/>
    <p:sldId id="3423" r:id="rId16"/>
    <p:sldId id="3424" r:id="rId17"/>
    <p:sldId id="3385" r:id="rId18"/>
    <p:sldId id="3400" r:id="rId19"/>
    <p:sldId id="3411" r:id="rId20"/>
    <p:sldId id="3413" r:id="rId21"/>
    <p:sldId id="3414" r:id="rId22"/>
    <p:sldId id="3417" r:id="rId23"/>
    <p:sldId id="3437" r:id="rId24"/>
    <p:sldId id="3425" r:id="rId25"/>
    <p:sldId id="3426" r:id="rId26"/>
    <p:sldId id="3429" r:id="rId27"/>
    <p:sldId id="4566" r:id="rId28"/>
    <p:sldId id="4565" r:id="rId29"/>
    <p:sldId id="3430" r:id="rId30"/>
    <p:sldId id="4564" r:id="rId31"/>
    <p:sldId id="3432" r:id="rId32"/>
    <p:sldId id="3438" r:id="rId33"/>
    <p:sldId id="4563" r:id="rId34"/>
    <p:sldId id="456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48B421-FD9A-D84E-BE5D-E3F87C5AAA3C}">
          <p14:sldIdLst>
            <p14:sldId id="256"/>
            <p14:sldId id="3442"/>
            <p14:sldId id="3433"/>
            <p14:sldId id="3443"/>
            <p14:sldId id="3419"/>
            <p14:sldId id="4559"/>
            <p14:sldId id="4561"/>
            <p14:sldId id="4560"/>
            <p14:sldId id="3422"/>
            <p14:sldId id="3405"/>
            <p14:sldId id="3389"/>
            <p14:sldId id="4562"/>
            <p14:sldId id="3390"/>
            <p14:sldId id="3407"/>
            <p14:sldId id="3423"/>
            <p14:sldId id="3424"/>
            <p14:sldId id="3385"/>
            <p14:sldId id="3400"/>
            <p14:sldId id="3411"/>
            <p14:sldId id="3413"/>
            <p14:sldId id="3414"/>
            <p14:sldId id="3417"/>
            <p14:sldId id="3437"/>
            <p14:sldId id="3425"/>
            <p14:sldId id="3426"/>
            <p14:sldId id="3429"/>
            <p14:sldId id="4566"/>
            <p14:sldId id="4565"/>
            <p14:sldId id="3430"/>
            <p14:sldId id="4564"/>
            <p14:sldId id="3432"/>
            <p14:sldId id="3438"/>
            <p14:sldId id="4563"/>
            <p14:sldId id="45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8" autoAdjust="0"/>
    <p:restoredTop sz="91821" autoAdjust="0"/>
  </p:normalViewPr>
  <p:slideViewPr>
    <p:cSldViewPr snapToGrid="0" snapToObjects="1">
      <p:cViewPr varScale="1">
        <p:scale>
          <a:sx n="75" d="100"/>
          <a:sy n="75" d="100"/>
        </p:scale>
        <p:origin x="806" y="67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29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?><Relationships xmlns="http://schemas.openxmlformats.org/package/2006/relationships"><Relationship Target="slides/slide12.xml" Type="http://schemas.openxmlformats.org/officeDocument/2006/relationships/slide" Id="rId13"></Relationship><Relationship Target="slides/slide17.xml" Type="http://schemas.openxmlformats.org/officeDocument/2006/relationships/slide" Id="rId18"></Relationship><Relationship Target="slides/slide25.xml" Type="http://schemas.openxmlformats.org/officeDocument/2006/relationships/slide" Id="rId26"></Relationship><Relationship Target="viewProps.xml" Type="http://schemas.openxmlformats.org/officeDocument/2006/relationships/viewProps" Id="rId39"></Relationship><Relationship Target="slides/slide20.xml" Type="http://schemas.openxmlformats.org/officeDocument/2006/relationships/slide" Id="rId21"></Relationship><Relationship Target="slides/slide33.xml" Type="http://schemas.openxmlformats.org/officeDocument/2006/relationships/slide" Id="rId34"></Relationship><Relationship Target="slides/slide6.xml" Type="http://schemas.openxmlformats.org/officeDocument/2006/relationships/slide" Id="rId7"></Relationship><Relationship Target="slides/slide1.xml" Type="http://schemas.openxmlformats.org/officeDocument/2006/relationships/slide" Id="rId2"></Relationship><Relationship Target="slides/slide15.xml" Type="http://schemas.openxmlformats.org/officeDocument/2006/relationships/slide" Id="rId16"></Relationship><Relationship Target="slides/slide19.xml" Type="http://schemas.openxmlformats.org/officeDocument/2006/relationships/slide" Id="rId20"></Relationship><Relationship Target="slides/slide28.xml" Type="http://schemas.openxmlformats.org/officeDocument/2006/relationships/slide" Id="rId29"></Relationship><Relationship Target="tableStyles.xml" Type="http://schemas.openxmlformats.org/officeDocument/2006/relationships/tableStyles" Id="rId41"></Relationship><Relationship Target="slideMasters/slideMaster1.xml" Type="http://schemas.openxmlformats.org/officeDocument/2006/relationships/slideMaster" Id="rId1"></Relationship><Relationship Target="slides/slide5.xml" Type="http://schemas.openxmlformats.org/officeDocument/2006/relationships/slide" Id="rId6"></Relationship><Relationship Target="slides/slide10.xml" Type="http://schemas.openxmlformats.org/officeDocument/2006/relationships/slide" Id="rId11"></Relationship><Relationship Target="slides/slide23.xml" Type="http://schemas.openxmlformats.org/officeDocument/2006/relationships/slide" Id="rId24"></Relationship><Relationship Target="slides/slide31.xml" Type="http://schemas.openxmlformats.org/officeDocument/2006/relationships/slide" Id="rId32"></Relationship><Relationship Target="handoutMasters/handoutMaster1.xml" Type="http://schemas.openxmlformats.org/officeDocument/2006/relationships/handoutMaster" Id="rId37"></Relationship><Relationship Target="theme/theme1.xml" Type="http://schemas.openxmlformats.org/officeDocument/2006/relationships/theme" Id="rId40"></Relationship><Relationship Target="slides/slide4.xml" Type="http://schemas.openxmlformats.org/officeDocument/2006/relationships/slide" Id="rId5"></Relationship><Relationship Target="slides/slide14.xml" Type="http://schemas.openxmlformats.org/officeDocument/2006/relationships/slide" Id="rId15"></Relationship><Relationship Target="slides/slide22.xml" Type="http://schemas.openxmlformats.org/officeDocument/2006/relationships/slide" Id="rId23"></Relationship><Relationship Target="slides/slide27.xml" Type="http://schemas.openxmlformats.org/officeDocument/2006/relationships/slide" Id="rId28"></Relationship><Relationship Target="notesMasters/notesMaster1.xml" Type="http://schemas.openxmlformats.org/officeDocument/2006/relationships/notesMaster" Id="rId36"></Relationship><Relationship Target="slides/slide9.xml" Type="http://schemas.openxmlformats.org/officeDocument/2006/relationships/slide" Id="rId10"></Relationship><Relationship Target="slides/slide18.xml" Type="http://schemas.openxmlformats.org/officeDocument/2006/relationships/slide" Id="rId19"></Relationship><Relationship Target="slides/slide30.xml" Type="http://schemas.openxmlformats.org/officeDocument/2006/relationships/slide" Id="rId31"></Relationship><Relationship Target="slides/slide3.xml" Type="http://schemas.openxmlformats.org/officeDocument/2006/relationships/slide" Id="rId4"></Relationship><Relationship Target="slides/slide8.xml" Type="http://schemas.openxmlformats.org/officeDocument/2006/relationships/slide" Id="rId9"></Relationship><Relationship Target="slides/slide13.xml" Type="http://schemas.openxmlformats.org/officeDocument/2006/relationships/slide" Id="rId14"></Relationship><Relationship Target="slides/slide21.xml" Type="http://schemas.openxmlformats.org/officeDocument/2006/relationships/slide" Id="rId22"></Relationship><Relationship Target="slides/slide26.xml" Type="http://schemas.openxmlformats.org/officeDocument/2006/relationships/slide" Id="rId27"></Relationship><Relationship Target="slides/slide29.xml" Type="http://schemas.openxmlformats.org/officeDocument/2006/relationships/slide" Id="rId30"></Relationship><Relationship Target="slides/slide34.xml" Type="http://schemas.openxmlformats.org/officeDocument/2006/relationships/slide" Id="rId35"></Relationship><Relationship Target="slides/slide7.xml" Type="http://schemas.openxmlformats.org/officeDocument/2006/relationships/slide" Id="rId8"></Relationship><Relationship Target="slides/slide2.xml" Type="http://schemas.openxmlformats.org/officeDocument/2006/relationships/slide" Id="rId3"></Relationship><Relationship Target="slides/slide11.xml" Type="http://schemas.openxmlformats.org/officeDocument/2006/relationships/slide" Id="rId12"></Relationship><Relationship Target="slides/slide16.xml" Type="http://schemas.openxmlformats.org/officeDocument/2006/relationships/slide" Id="rId17"></Relationship><Relationship Target="slides/slide24.xml" Type="http://schemas.openxmlformats.org/officeDocument/2006/relationships/slide" Id="rId25"></Relationship><Relationship Target="slides/slide32.xml" Type="http://schemas.openxmlformats.org/officeDocument/2006/relationships/slide" Id="rId33"></Relationship><Relationship Target="presProps.xml" Type="http://schemas.openxmlformats.org/officeDocument/2006/relationships/presProps" Id="rId38"></Relationship></Relationships>
</file>

<file path=ppt/charts/_rels/chart1.xml.rels><?xml version="1.0" encoding="UTF-8" ?><Relationships xmlns="http://schemas.openxmlformats.org/package/2006/relationships"><Relationship TargetMode="External" Target="file:///C:\Users\gvagg\Dropbox\6-P&amp;S%20Advisory\2024-P&amp;SA-marinas-EMAE\&#932;&#949;&#955;&#953;&#954;&#940;%20&#922;&#949;&#943;&#956;&#949;&#957;&#945;\&#931;&#967;&#942;&#956;&#945;&#964;&#945;%20&#956;&#949;&#955;&#941;&#964;&#951;&#962;.xlsx" Type="http://schemas.openxmlformats.org/officeDocument/2006/relationships/oleObject" Id="rId3"></Relationship><Relationship Target="colors1.xml" Type="http://schemas.microsoft.com/office/2011/relationships/chartColorStyle" Id="rId2"></Relationship><Relationship Target="style1.xml" Type="http://schemas.microsoft.com/office/2011/relationships/chartStyle" Id="rId1"></Relationship></Relationships>
</file>

<file path=ppt/charts/_rels/chart2.xml.rels><?xml version="1.0" encoding="UTF-8" ?><Relationships xmlns="http://schemas.openxmlformats.org/package/2006/relationships"><Relationship Target="colors2.xml" Type="http://schemas.microsoft.com/office/2011/relationships/chartColorStyle" Id="rId2"></Relationship><Relationship Target="style2.xml" Type="http://schemas.microsoft.com/office/2011/relationships/chartStyle" Id="rId1"></Relationship></Relationships>
</file>

<file path=ppt/charts/_rels/chart3.xml.rels><?xml version="1.0" encoding="UTF-8" ?><Relationships xmlns="http://schemas.openxmlformats.org/package/2006/relationships"><Relationship Target="colors3.xml" Type="http://schemas.microsoft.com/office/2011/relationships/chartColorStyle" Id="rId2"></Relationship><Relationship Target="style3.xml" Type="http://schemas.microsoft.com/office/2011/relationships/chartStyle" Id="rId1"></Relationship></Relationships>
</file>

<file path=ppt/charts/_rels/chart4.xml.rels><?xml version="1.0" encoding="UTF-8" ?><Relationships xmlns="http://schemas.openxmlformats.org/package/2006/relationships"><Relationship Target="colors4.xml" Type="http://schemas.microsoft.com/office/2011/relationships/chartColorStyle" Id="rId2"></Relationship><Relationship Target="style4.xml" Type="http://schemas.microsoft.com/office/2011/relationships/chartStyle" Id="rId1"></Relationship></Relationships>
</file>

<file path=ppt/charts/_rels/chart5.xml.rels><?xml version="1.0" encoding="UTF-8" ?><Relationships xmlns="http://schemas.openxmlformats.org/package/2006/relationships"><Relationship TargetMode="External" Target="file:///C:\Users\gvagg\Dropbox\6-P&amp;S%20Advisory\2024-P&amp;SA-marinas-EMAE\6-Questionnaire%20replies\SurveyHero-Responses-1832696-2024-08-29%20TOTAL.xlsx" Type="http://schemas.openxmlformats.org/officeDocument/2006/relationships/oleObject" Id="rId3"></Relationship><Relationship Target="colors5.xml" Type="http://schemas.microsoft.com/office/2011/relationships/chartColorStyle" Id="rId2"></Relationship><Relationship Target="style5.xml" Type="http://schemas.microsoft.com/office/2011/relationships/chartStyle" Id="rId1"></Relationship></Relationships>
</file>

<file path=ppt/charts/_rels/chart6.xml.rels><?xml version="1.0" encoding="UTF-8" ?><Relationships xmlns="http://schemas.openxmlformats.org/package/2006/relationships"><Relationship TargetMode="External" Target="file:///C:\Users\gvagg\Dropbox\6-P&amp;S%20Advisory\2024-P&amp;SA-marinas-EMAE\6-Questionnaire%20replies\SurveyHero-Responses-1832696-2024-08-29%20TOTAL.xlsx" Type="http://schemas.openxmlformats.org/officeDocument/2006/relationships/oleObject" Id="rId3"></Relationship><Relationship Target="colors6.xml" Type="http://schemas.microsoft.com/office/2011/relationships/chartColorStyle" Id="rId2"></Relationship><Relationship Target="style6.xml" Type="http://schemas.microsoft.com/office/2011/relationships/chartStyle" Id="rId1"></Relationship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'Ενότητα 2'!$B$2</c:f>
              <c:strCache>
                <c:ptCount val="1"/>
                <c:pt idx="0">
                  <c:v>Ποσοστό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10E-4F0C-A9AB-012D2246ED5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10E-4F0C-A9AB-012D2246ED5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10E-4F0C-A9AB-012D2246ED5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10E-4F0C-A9AB-012D2246ED5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10E-4F0C-A9AB-012D2246ED59}"/>
              </c:ext>
            </c:extLst>
          </c:dPt>
          <c:dLbls>
            <c:dLbl>
              <c:idx val="0"/>
              <c:layout>
                <c:manualLayout>
                  <c:x val="3.1458880139981485E-3"/>
                  <c:y val="-2.9863662875473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0E-4F0C-A9AB-012D2246ED59}"/>
                </c:ext>
              </c:extLst>
            </c:dLbl>
            <c:dLbl>
              <c:idx val="1"/>
              <c:layout>
                <c:manualLayout>
                  <c:x val="-3.4706911636045493E-3"/>
                  <c:y val="8.4547244094488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0E-4F0C-A9AB-012D2246ED59}"/>
                </c:ext>
              </c:extLst>
            </c:dLbl>
            <c:dLbl>
              <c:idx val="2"/>
              <c:layout>
                <c:manualLayout>
                  <c:x val="1.1177274715660542E-2"/>
                  <c:y val="2.3000510352872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0E-4F0C-A9AB-012D2246ED59}"/>
                </c:ext>
              </c:extLst>
            </c:dLbl>
            <c:dLbl>
              <c:idx val="3"/>
              <c:layout>
                <c:manualLayout>
                  <c:x val="3.3910761154855133E-3"/>
                  <c:y val="9.19983960338291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0E-4F0C-A9AB-012D2246ED59}"/>
                </c:ext>
              </c:extLst>
            </c:dLbl>
            <c:dLbl>
              <c:idx val="4"/>
              <c:layout>
                <c:manualLayout>
                  <c:x val="4.7923228346456181E-3"/>
                  <c:y val="3.5429425488480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0E-4F0C-A9AB-012D2246ED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'Ενότητα 2'!$A$3:$A$7</c:f>
              <c:strCache>
                <c:ptCount val="5"/>
                <c:pt idx="0">
                  <c:v>30-40</c:v>
                </c:pt>
                <c:pt idx="1">
                  <c:v>40-50</c:v>
                </c:pt>
                <c:pt idx="2">
                  <c:v>50-60</c:v>
                </c:pt>
                <c:pt idx="3">
                  <c:v>60-80</c:v>
                </c:pt>
                <c:pt idx="4">
                  <c:v>&gt;80</c:v>
                </c:pt>
              </c:strCache>
            </c:strRef>
          </c:cat>
          <c:val>
            <c:numRef>
              <c:f>'Ενότητα 2'!$B$3:$B$7</c:f>
              <c:numCache>
                <c:formatCode>0%</c:formatCode>
                <c:ptCount val="5"/>
                <c:pt idx="0">
                  <c:v>0.63</c:v>
                </c:pt>
                <c:pt idx="1">
                  <c:v>0.21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0E-4F0C-A9AB-012D2246E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966918797560904E-2"/>
          <c:y val="0.82209863655633619"/>
          <c:w val="0.92520751248476596"/>
          <c:h val="5.922113679565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0860032451034E-2"/>
          <c:y val="3.317535545023699E-2"/>
          <c:w val="0.88977697721922078"/>
          <c:h val="0.914075708781813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Ιόνια Νησιά - Ήπειρος- Δ. Ελλάδα</c:v>
                </c:pt>
                <c:pt idx="1">
                  <c:v>Πελοπόννησος</c:v>
                </c:pt>
                <c:pt idx="2">
                  <c:v>Κρήτη</c:v>
                </c:pt>
                <c:pt idx="3">
                  <c:v>Δωδεκάνησα</c:v>
                </c:pt>
                <c:pt idx="4">
                  <c:v>Βορειοανατολικό Αιγαίο</c:v>
                </c:pt>
                <c:pt idx="5">
                  <c:v>Ανατολική Μακεδονία - Θράκη</c:v>
                </c:pt>
                <c:pt idx="6">
                  <c:v>Κεντρική Μακεδονία</c:v>
                </c:pt>
                <c:pt idx="7">
                  <c:v>Θεσσαλία</c:v>
                </c:pt>
                <c:pt idx="8">
                  <c:v>Στερεά Ελλάδα</c:v>
                </c:pt>
                <c:pt idx="9">
                  <c:v>Αττική</c:v>
                </c:pt>
                <c:pt idx="10">
                  <c:v>Κυκλάδες</c:v>
                </c:pt>
              </c:strCache>
            </c:strRef>
          </c:cat>
          <c:val>
            <c:numRef>
              <c:f>Sheet1!$B$2:$B$12</c:f>
              <c:numCache>
                <c:formatCode>0.00%</c:formatCode>
                <c:ptCount val="11"/>
                <c:pt idx="0">
                  <c:v>0.18909999999999999</c:v>
                </c:pt>
                <c:pt idx="1">
                  <c:v>5.5599999999999997E-2</c:v>
                </c:pt>
                <c:pt idx="2">
                  <c:v>6.7000000000000004E-2</c:v>
                </c:pt>
                <c:pt idx="3">
                  <c:v>0.1527</c:v>
                </c:pt>
                <c:pt idx="4">
                  <c:v>2.7799999999999998E-2</c:v>
                </c:pt>
                <c:pt idx="5">
                  <c:v>8.0000000000000004E-4</c:v>
                </c:pt>
                <c:pt idx="6">
                  <c:v>6.59E-2</c:v>
                </c:pt>
                <c:pt idx="7">
                  <c:v>2.3199999999999998E-2</c:v>
                </c:pt>
                <c:pt idx="8">
                  <c:v>1.5599999999999999E-2</c:v>
                </c:pt>
                <c:pt idx="9">
                  <c:v>0.25269999999999998</c:v>
                </c:pt>
                <c:pt idx="10">
                  <c:v>0.1497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A-4FD0-82F0-250025732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002400"/>
        <c:axId val="469007104"/>
      </c:barChart>
      <c:catAx>
        <c:axId val="469002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l-GR"/>
          </a:p>
        </c:txPr>
        <c:crossAx val="469007104"/>
        <c:crosses val="autoZero"/>
        <c:auto val="1"/>
        <c:lblAlgn val="ctr"/>
        <c:lblOffset val="100"/>
        <c:noMultiLvlLbl val="0"/>
      </c:catAx>
      <c:valAx>
        <c:axId val="469007104"/>
        <c:scaling>
          <c:orientation val="minMax"/>
          <c:max val="0.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l-GR"/>
          </a:p>
        </c:txPr>
        <c:crossAx val="46900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l-GR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47277744128139"/>
          <c:y val="1.98960306700545E-2"/>
          <c:w val="0.88977697721922078"/>
          <c:h val="0.914075708781813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Ιόνια Νησιά - Ήπειρος- Δ. Ελλάδα</c:v>
                </c:pt>
                <c:pt idx="1">
                  <c:v>Πελοπόννησος</c:v>
                </c:pt>
                <c:pt idx="2">
                  <c:v>Κρήτη</c:v>
                </c:pt>
                <c:pt idx="3">
                  <c:v>Δωδεκάνησα</c:v>
                </c:pt>
                <c:pt idx="4">
                  <c:v>Βορειοανατολικό Αιγαίο</c:v>
                </c:pt>
                <c:pt idx="5">
                  <c:v>Ανατολική Μακεδονία - Θράκη</c:v>
                </c:pt>
                <c:pt idx="6">
                  <c:v>Κεντρική Μακεδονία</c:v>
                </c:pt>
                <c:pt idx="7">
                  <c:v>Θεσσαλία</c:v>
                </c:pt>
                <c:pt idx="8">
                  <c:v>Στερεά Ελλάδα</c:v>
                </c:pt>
                <c:pt idx="9">
                  <c:v>Αττική</c:v>
                </c:pt>
                <c:pt idx="10">
                  <c:v>Κυκλάδες</c:v>
                </c:pt>
              </c:strCache>
            </c:strRef>
          </c:cat>
          <c:val>
            <c:numRef>
              <c:f>Sheet1!$B$2:$B$12</c:f>
              <c:numCache>
                <c:formatCode>0.00%</c:formatCode>
                <c:ptCount val="11"/>
                <c:pt idx="0">
                  <c:v>7.4700000000000003E-2</c:v>
                </c:pt>
                <c:pt idx="1">
                  <c:v>2.7699999999999999E-2</c:v>
                </c:pt>
                <c:pt idx="2">
                  <c:v>3.4000000000000002E-2</c:v>
                </c:pt>
                <c:pt idx="3">
                  <c:v>9.5899999999999999E-2</c:v>
                </c:pt>
                <c:pt idx="4">
                  <c:v>1.9199999999999998E-2</c:v>
                </c:pt>
                <c:pt idx="5">
                  <c:v>2.0999999999999999E-3</c:v>
                </c:pt>
                <c:pt idx="6">
                  <c:v>4.8899999999999999E-2</c:v>
                </c:pt>
                <c:pt idx="7">
                  <c:v>5.4999999999999997E-3</c:v>
                </c:pt>
                <c:pt idx="8">
                  <c:v>2.1700000000000001E-2</c:v>
                </c:pt>
                <c:pt idx="9">
                  <c:v>0.56069999999999998</c:v>
                </c:pt>
                <c:pt idx="10">
                  <c:v>0.10970000000000001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A-4FD0-82F0-250025732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002400"/>
        <c:axId val="469007104"/>
      </c:barChart>
      <c:catAx>
        <c:axId val="469002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l-GR"/>
          </a:p>
        </c:txPr>
        <c:crossAx val="469007104"/>
        <c:crosses val="autoZero"/>
        <c:auto val="1"/>
        <c:lblAlgn val="ctr"/>
        <c:lblOffset val="100"/>
        <c:noMultiLvlLbl val="0"/>
      </c:catAx>
      <c:valAx>
        <c:axId val="469007104"/>
        <c:scaling>
          <c:orientation val="minMax"/>
          <c:max val="0.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l-GR"/>
          </a:p>
        </c:txPr>
        <c:crossAx val="46900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l-GR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0860032451034E-2"/>
          <c:y val="3.317535545023699E-2"/>
          <c:w val="0.88977697721922078"/>
          <c:h val="0.914075708781813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Ιόνια Νησιά - Ήπειρος- Δ. Ελλάδα</c:v>
                </c:pt>
                <c:pt idx="1">
                  <c:v>Πελοπόννησος</c:v>
                </c:pt>
                <c:pt idx="2">
                  <c:v>Κρήτη</c:v>
                </c:pt>
                <c:pt idx="3">
                  <c:v>Δωδεκάνησα</c:v>
                </c:pt>
                <c:pt idx="4">
                  <c:v>Βορειοανατολικό Αιγαίο</c:v>
                </c:pt>
                <c:pt idx="5">
                  <c:v>Ανατολική Μακεδονία - Θράκη</c:v>
                </c:pt>
                <c:pt idx="6">
                  <c:v>Κεντρική Μακεδονία</c:v>
                </c:pt>
                <c:pt idx="7">
                  <c:v>Θεσσαλία</c:v>
                </c:pt>
                <c:pt idx="8">
                  <c:v>Στερεά Ελλάδα</c:v>
                </c:pt>
                <c:pt idx="9">
                  <c:v>Αττική</c:v>
                </c:pt>
                <c:pt idx="10">
                  <c:v>Κυκλάδες</c:v>
                </c:pt>
              </c:strCache>
            </c:strRef>
          </c:cat>
          <c:val>
            <c:numRef>
              <c:f>Sheet1!$B$2:$B$12</c:f>
              <c:numCache>
                <c:formatCode>0.00%</c:formatCode>
                <c:ptCount val="11"/>
                <c:pt idx="0">
                  <c:v>0.13189999999999999</c:v>
                </c:pt>
                <c:pt idx="1">
                  <c:v>4.1599999999999998E-2</c:v>
                </c:pt>
                <c:pt idx="2">
                  <c:v>5.0500000000000003E-2</c:v>
                </c:pt>
                <c:pt idx="3">
                  <c:v>0.12429999999999999</c:v>
                </c:pt>
                <c:pt idx="4">
                  <c:v>2.35E-2</c:v>
                </c:pt>
                <c:pt idx="5">
                  <c:v>1.4E-3</c:v>
                </c:pt>
                <c:pt idx="6">
                  <c:v>5.74E-2</c:v>
                </c:pt>
                <c:pt idx="7">
                  <c:v>1.44E-2</c:v>
                </c:pt>
                <c:pt idx="8">
                  <c:v>1.8700000000000001E-2</c:v>
                </c:pt>
                <c:pt idx="9">
                  <c:v>0.40670000000000001</c:v>
                </c:pt>
                <c:pt idx="10">
                  <c:v>0.12970000000000001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A-4FD0-82F0-250025732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69002400"/>
        <c:axId val="469007104"/>
      </c:barChart>
      <c:catAx>
        <c:axId val="469002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l-GR"/>
          </a:p>
        </c:txPr>
        <c:crossAx val="469007104"/>
        <c:crosses val="autoZero"/>
        <c:auto val="1"/>
        <c:lblAlgn val="ctr"/>
        <c:lblOffset val="100"/>
        <c:noMultiLvlLbl val="0"/>
      </c:catAx>
      <c:valAx>
        <c:axId val="469007104"/>
        <c:scaling>
          <c:orientation val="minMax"/>
          <c:max val="0.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l-GR"/>
          </a:p>
        </c:txPr>
        <c:crossAx val="46900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l-GR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'Δημογραφικά-Ανάλυση'!$A$175:$A$179</c:f>
              <c:strCache>
                <c:ptCount val="5"/>
                <c:pt idx="0">
                  <c:v>20-30</c:v>
                </c:pt>
                <c:pt idx="1">
                  <c:v>31-40</c:v>
                </c:pt>
                <c:pt idx="2">
                  <c:v>41-50</c:v>
                </c:pt>
                <c:pt idx="3">
                  <c:v>51-59</c:v>
                </c:pt>
                <c:pt idx="4">
                  <c:v>&gt;60</c:v>
                </c:pt>
              </c:strCache>
            </c:strRef>
          </c:cat>
          <c:val>
            <c:numRef>
              <c:f>'Δημογραφικά-Ανάλυση'!$B$175:$B$179</c:f>
              <c:numCache>
                <c:formatCode>0.0%</c:formatCode>
                <c:ptCount val="5"/>
                <c:pt idx="0">
                  <c:v>2.3391812865497075E-2</c:v>
                </c:pt>
                <c:pt idx="1">
                  <c:v>0.29239766081871343</c:v>
                </c:pt>
                <c:pt idx="2">
                  <c:v>0.38011695906432746</c:v>
                </c:pt>
                <c:pt idx="3">
                  <c:v>0.21052631578947367</c:v>
                </c:pt>
                <c:pt idx="4">
                  <c:v>9.3567251461988299E-2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A-4786-8EBA-D330EA86F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616415"/>
        <c:axId val="118617375"/>
      </c:barChart>
      <c:catAx>
        <c:axId val="118616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18617375"/>
        <c:crosses val="autoZero"/>
        <c:auto val="1"/>
        <c:lblAlgn val="ctr"/>
        <c:lblOffset val="100"/>
        <c:noMultiLvlLbl val="0"/>
      </c:catAx>
      <c:valAx>
        <c:axId val="118617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18616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l-G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4E7-4A18-BB28-78EA854532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4E7-4A18-BB28-78EA854532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4E7-4A18-BB28-78EA854532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4E7-4A18-BB28-78EA85453283}"/>
              </c:ext>
            </c:extLst>
          </c:dPt>
          <c:dLbls>
            <c:dLbl>
              <c:idx val="0"/>
              <c:layout>
                <c:manualLayout>
                  <c:x val="0.10001327856356983"/>
                  <c:y val="5.7356372120151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E7-4A18-BB28-78EA85453283}"/>
                </c:ext>
              </c:extLst>
            </c:dLbl>
            <c:dLbl>
              <c:idx val="1"/>
              <c:layout>
                <c:manualLayout>
                  <c:x val="4.4469909395359747E-2"/>
                  <c:y val="-4.7438028579760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E7-4A18-BB28-78EA85453283}"/>
                </c:ext>
              </c:extLst>
            </c:dLbl>
            <c:dLbl>
              <c:idx val="2"/>
              <c:layout>
                <c:manualLayout>
                  <c:x val="-4.8479690695693259E-2"/>
                  <c:y val="-0.11628207932341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E7-4A18-BB28-78EA85453283}"/>
                </c:ext>
              </c:extLst>
            </c:dLbl>
            <c:dLbl>
              <c:idx val="3"/>
              <c:layout>
                <c:manualLayout>
                  <c:x val="-2.687460552319269E-2"/>
                  <c:y val="-1.01560221638962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E7-4A18-BB28-78EA854532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'Δημογραφικά-Ανάλυση'!$F$178:$F$181</c:f>
              <c:strCache>
                <c:ptCount val="4"/>
                <c:pt idx="0">
                  <c:v>Ναύλωση-Διαχείριση σκαφών αναψυχής</c:v>
                </c:pt>
                <c:pt idx="1">
                  <c:v>Παροχή υπηρεσιών τουριστικού λιμένα</c:v>
                </c:pt>
                <c:pt idx="2">
                  <c:v>Στελέχωση σκαφών αναψυχής (Πλοίαρχοι)</c:v>
                </c:pt>
                <c:pt idx="3">
                  <c:v>Δεν απαντώ</c:v>
                </c:pt>
              </c:strCache>
            </c:strRef>
          </c:cat>
          <c:val>
            <c:numRef>
              <c:f>'Δημογραφικά-Ανάλυση'!$G$178:$G$181</c:f>
              <c:numCache>
                <c:formatCode>0.00%</c:formatCode>
                <c:ptCount val="4"/>
                <c:pt idx="0">
                  <c:v>0.25146198830409355</c:v>
                </c:pt>
                <c:pt idx="1">
                  <c:v>0.1871345029239766</c:v>
                </c:pt>
                <c:pt idx="2">
                  <c:v>0.46198830409356723</c:v>
                </c:pt>
                <c:pt idx="3">
                  <c:v>9.9415204678362568E-2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E7-4A18-BB28-78EA85453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580046625196299E-2"/>
          <c:y val="0.60146824371345664"/>
          <c:w val="0.95131321726809603"/>
          <c:h val="0.37782547649579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91594-F9FD-4D8D-AD7F-46E337CDE38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73653F0-FC95-4A2D-A0DC-796B71A82D52}">
      <dgm:prSet phldrT="[Κείμενο]" custT="1"/>
      <dgm:spPr>
        <a:solidFill>
          <a:schemeClr val="tx1"/>
        </a:solidFill>
      </dgm:spPr>
      <dgm:t>
        <a:bodyPr/>
        <a:lstStyle/>
        <a:p>
          <a:r>
            <a:rPr lang="el-GR" sz="1800" dirty="0"/>
            <a:t>Τουριστικά καταφύγια</a:t>
          </a:r>
        </a:p>
      </dgm:t>
    </dgm:pt>
    <dgm:pt modelId="{E2E6BFC2-8435-40EB-BAB0-4E74B014D91E}" type="parTrans" cxnId="{D1AB9087-6C40-439B-AA9D-300E41E068FD}">
      <dgm:prSet/>
      <dgm:spPr/>
      <dgm:t>
        <a:bodyPr/>
        <a:lstStyle/>
        <a:p>
          <a:endParaRPr lang="el-GR"/>
        </a:p>
      </dgm:t>
    </dgm:pt>
    <dgm:pt modelId="{BE54F447-D921-48E2-AEFF-77153DE3F041}" type="sibTrans" cxnId="{D1AB9087-6C40-439B-AA9D-300E41E068FD}">
      <dgm:prSet/>
      <dgm:spPr/>
      <dgm:t>
        <a:bodyPr/>
        <a:lstStyle/>
        <a:p>
          <a:endParaRPr lang="el-GR"/>
        </a:p>
      </dgm:t>
    </dgm:pt>
    <dgm:pt modelId="{AB6D2783-4295-419B-BA6A-382B5A9A3557}">
      <dgm:prSet phldrT="[Κείμενο]" custT="1"/>
      <dgm:spPr/>
      <dgm:t>
        <a:bodyPr/>
        <a:lstStyle/>
        <a:p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74 </a:t>
          </a:r>
          <a:r>
            <a:rPr lang="el-GR" sz="1800" dirty="0" err="1">
              <a:solidFill>
                <a:schemeClr val="accent6">
                  <a:lumMod val="10000"/>
                </a:schemeClr>
              </a:solidFill>
            </a:rPr>
            <a:t>χωροθετήσεις</a:t>
          </a:r>
          <a:endParaRPr lang="el-GR" sz="1800" dirty="0">
            <a:solidFill>
              <a:schemeClr val="accent6">
                <a:lumMod val="10000"/>
              </a:schemeClr>
            </a:solidFill>
          </a:endParaRPr>
        </a:p>
      </dgm:t>
    </dgm:pt>
    <dgm:pt modelId="{2676F60E-7B33-4BB8-9D34-280D007D40E8}" type="parTrans" cxnId="{06246ED7-7F60-47B2-BC14-3D44C94120E5}">
      <dgm:prSet/>
      <dgm:spPr/>
      <dgm:t>
        <a:bodyPr/>
        <a:lstStyle/>
        <a:p>
          <a:endParaRPr lang="el-GR"/>
        </a:p>
      </dgm:t>
    </dgm:pt>
    <dgm:pt modelId="{D08E87C0-DFEB-4196-8FDF-B3B79D31F008}" type="sibTrans" cxnId="{06246ED7-7F60-47B2-BC14-3D44C94120E5}">
      <dgm:prSet/>
      <dgm:spPr/>
      <dgm:t>
        <a:bodyPr/>
        <a:lstStyle/>
        <a:p>
          <a:endParaRPr lang="el-GR"/>
        </a:p>
      </dgm:t>
    </dgm:pt>
    <dgm:pt modelId="{6BA5E3A0-8C64-4E77-87C1-6A3A5F5196EB}">
      <dgm:prSet phldrT="[Κείμενο]" custT="1"/>
      <dgm:spPr/>
      <dgm:t>
        <a:bodyPr/>
        <a:lstStyle/>
        <a:p>
          <a:r>
            <a:rPr lang="en-US" sz="1800" dirty="0">
              <a:solidFill>
                <a:schemeClr val="accent6">
                  <a:lumMod val="10000"/>
                </a:schemeClr>
              </a:solidFill>
            </a:rPr>
            <a:t>5.597</a:t>
          </a:r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 θέσεις ελλιμενισμού</a:t>
          </a:r>
        </a:p>
      </dgm:t>
    </dgm:pt>
    <dgm:pt modelId="{866B0522-4F37-460B-9A86-23D55DABDF01}" type="parTrans" cxnId="{82C53491-4596-40D7-A5AB-C0548F88D097}">
      <dgm:prSet/>
      <dgm:spPr/>
      <dgm:t>
        <a:bodyPr/>
        <a:lstStyle/>
        <a:p>
          <a:endParaRPr lang="el-GR"/>
        </a:p>
      </dgm:t>
    </dgm:pt>
    <dgm:pt modelId="{EB73AD81-2966-4270-8589-4F0EBD210110}" type="sibTrans" cxnId="{82C53491-4596-40D7-A5AB-C0548F88D097}">
      <dgm:prSet/>
      <dgm:spPr/>
      <dgm:t>
        <a:bodyPr/>
        <a:lstStyle/>
        <a:p>
          <a:endParaRPr lang="el-GR"/>
        </a:p>
      </dgm:t>
    </dgm:pt>
    <dgm:pt modelId="{BEE8EF32-E16B-4374-95F8-C0E34997D454}">
      <dgm:prSet phldrT="[Κείμενο]" custT="1"/>
      <dgm:spPr>
        <a:solidFill>
          <a:schemeClr val="tx1"/>
        </a:solidFill>
      </dgm:spPr>
      <dgm:t>
        <a:bodyPr/>
        <a:lstStyle/>
        <a:p>
          <a:r>
            <a:rPr lang="el-GR" sz="1800" dirty="0"/>
            <a:t>Τουριστικά αγκυροβόλια</a:t>
          </a:r>
        </a:p>
      </dgm:t>
    </dgm:pt>
    <dgm:pt modelId="{583F7C49-50AD-4E9A-8D2A-C3CB605B8449}" type="parTrans" cxnId="{B38573C8-97B0-4253-ADAC-B5BD346047C9}">
      <dgm:prSet/>
      <dgm:spPr/>
      <dgm:t>
        <a:bodyPr/>
        <a:lstStyle/>
        <a:p>
          <a:endParaRPr lang="el-GR"/>
        </a:p>
      </dgm:t>
    </dgm:pt>
    <dgm:pt modelId="{D81111D6-4949-4AF8-973C-5EB2390A111C}" type="sibTrans" cxnId="{B38573C8-97B0-4253-ADAC-B5BD346047C9}">
      <dgm:prSet/>
      <dgm:spPr/>
      <dgm:t>
        <a:bodyPr/>
        <a:lstStyle/>
        <a:p>
          <a:endParaRPr lang="el-GR"/>
        </a:p>
      </dgm:t>
    </dgm:pt>
    <dgm:pt modelId="{B19D4663-85D9-4171-B920-42BAFD7ADC45}">
      <dgm:prSet phldrT="[Κείμενο]" custT="1"/>
      <dgm:spPr/>
      <dgm:t>
        <a:bodyPr/>
        <a:lstStyle/>
        <a:p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55 </a:t>
          </a:r>
          <a:r>
            <a:rPr lang="el-GR" sz="1800" dirty="0" err="1">
              <a:solidFill>
                <a:schemeClr val="accent6">
                  <a:lumMod val="10000"/>
                </a:schemeClr>
              </a:solidFill>
            </a:rPr>
            <a:t>χωροθετήσεις</a:t>
          </a:r>
          <a:endParaRPr lang="el-GR" sz="1800" dirty="0">
            <a:solidFill>
              <a:schemeClr val="accent6">
                <a:lumMod val="10000"/>
              </a:schemeClr>
            </a:solidFill>
          </a:endParaRPr>
        </a:p>
      </dgm:t>
    </dgm:pt>
    <dgm:pt modelId="{AD758346-D6A8-4D6E-AE89-A441099E5F7F}" type="parTrans" cxnId="{6BE0B000-7D9F-4F20-A655-51828002CDBB}">
      <dgm:prSet/>
      <dgm:spPr/>
      <dgm:t>
        <a:bodyPr/>
        <a:lstStyle/>
        <a:p>
          <a:endParaRPr lang="el-GR"/>
        </a:p>
      </dgm:t>
    </dgm:pt>
    <dgm:pt modelId="{D82C7358-6FE6-4A6A-9507-0AC2F3B3791D}" type="sibTrans" cxnId="{6BE0B000-7D9F-4F20-A655-51828002CDBB}">
      <dgm:prSet/>
      <dgm:spPr/>
      <dgm:t>
        <a:bodyPr/>
        <a:lstStyle/>
        <a:p>
          <a:endParaRPr lang="el-GR"/>
        </a:p>
      </dgm:t>
    </dgm:pt>
    <dgm:pt modelId="{A70A0DB2-0BB5-4195-8A75-0D2EF457F265}">
      <dgm:prSet phldrT="[Κείμενο]" custT="1"/>
      <dgm:spPr/>
      <dgm:t>
        <a:bodyPr/>
        <a:lstStyle/>
        <a:p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1.201 θέσεις ελλιμενισμού</a:t>
          </a:r>
        </a:p>
      </dgm:t>
    </dgm:pt>
    <dgm:pt modelId="{3CB00858-0940-41CE-81EB-F947307295D2}" type="parTrans" cxnId="{B134B9F7-FC67-4A39-8DE7-34A68AA974A6}">
      <dgm:prSet/>
      <dgm:spPr/>
      <dgm:t>
        <a:bodyPr/>
        <a:lstStyle/>
        <a:p>
          <a:endParaRPr lang="el-GR"/>
        </a:p>
      </dgm:t>
    </dgm:pt>
    <dgm:pt modelId="{96AFC36C-A321-4FC5-855E-F8794B3C6381}" type="sibTrans" cxnId="{B134B9F7-FC67-4A39-8DE7-34A68AA974A6}">
      <dgm:prSet/>
      <dgm:spPr/>
      <dgm:t>
        <a:bodyPr/>
        <a:lstStyle/>
        <a:p>
          <a:endParaRPr lang="el-GR"/>
        </a:p>
      </dgm:t>
    </dgm:pt>
    <dgm:pt modelId="{A275041A-0D3D-4D42-B6D4-2F3C8CA9A0F0}">
      <dgm:prSet phldrT="[Κείμενο]" custT="1"/>
      <dgm:spPr>
        <a:solidFill>
          <a:schemeClr val="tx1"/>
        </a:solidFill>
      </dgm:spPr>
      <dgm:t>
        <a:bodyPr/>
        <a:lstStyle/>
        <a:p>
          <a:r>
            <a:rPr lang="el-GR" sz="1800" dirty="0"/>
            <a:t>Ξενοδοχειακοί λιμένες</a:t>
          </a:r>
        </a:p>
      </dgm:t>
    </dgm:pt>
    <dgm:pt modelId="{3C17AA35-534B-44D2-A903-C81EC24DE69C}" type="parTrans" cxnId="{061E1AA6-E91A-4F14-9E98-25ED18769185}">
      <dgm:prSet/>
      <dgm:spPr/>
      <dgm:t>
        <a:bodyPr/>
        <a:lstStyle/>
        <a:p>
          <a:endParaRPr lang="el-GR"/>
        </a:p>
      </dgm:t>
    </dgm:pt>
    <dgm:pt modelId="{8D78447D-62DC-4B2B-840B-CFBB567674E4}" type="sibTrans" cxnId="{061E1AA6-E91A-4F14-9E98-25ED18769185}">
      <dgm:prSet/>
      <dgm:spPr/>
      <dgm:t>
        <a:bodyPr/>
        <a:lstStyle/>
        <a:p>
          <a:endParaRPr lang="el-GR"/>
        </a:p>
      </dgm:t>
    </dgm:pt>
    <dgm:pt modelId="{0D0621CD-3598-4978-BAE2-1E87478EB827}">
      <dgm:prSet phldrT="[Κείμενο]" custT="1"/>
      <dgm:spPr/>
      <dgm:t>
        <a:bodyPr/>
        <a:lstStyle/>
        <a:p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12 </a:t>
          </a:r>
          <a:r>
            <a:rPr lang="el-GR" sz="1800" dirty="0" err="1">
              <a:solidFill>
                <a:schemeClr val="accent6">
                  <a:lumMod val="10000"/>
                </a:schemeClr>
              </a:solidFill>
            </a:rPr>
            <a:t>χωροθετήσεις</a:t>
          </a:r>
          <a:endParaRPr lang="el-GR" sz="1800" dirty="0">
            <a:solidFill>
              <a:schemeClr val="accent6">
                <a:lumMod val="10000"/>
              </a:schemeClr>
            </a:solidFill>
          </a:endParaRPr>
        </a:p>
      </dgm:t>
    </dgm:pt>
    <dgm:pt modelId="{96050EDB-7C9D-46A7-815A-96BED984D7BA}" type="parTrans" cxnId="{3621A8EB-1842-42F9-877D-AF4F83E96C58}">
      <dgm:prSet/>
      <dgm:spPr/>
      <dgm:t>
        <a:bodyPr/>
        <a:lstStyle/>
        <a:p>
          <a:endParaRPr lang="el-GR"/>
        </a:p>
      </dgm:t>
    </dgm:pt>
    <dgm:pt modelId="{00BEC87A-5973-4FA0-B213-78E9AF36F023}" type="sibTrans" cxnId="{3621A8EB-1842-42F9-877D-AF4F83E96C58}">
      <dgm:prSet/>
      <dgm:spPr/>
      <dgm:t>
        <a:bodyPr/>
        <a:lstStyle/>
        <a:p>
          <a:endParaRPr lang="el-GR"/>
        </a:p>
      </dgm:t>
    </dgm:pt>
    <dgm:pt modelId="{7E635667-9761-46E3-973D-A05E3A6D403B}">
      <dgm:prSet phldrT="[Κείμενο]" custT="1"/>
      <dgm:spPr/>
      <dgm:t>
        <a:bodyPr/>
        <a:lstStyle/>
        <a:p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362 θέσεις ελλιμενισμού</a:t>
          </a:r>
        </a:p>
      </dgm:t>
    </dgm:pt>
    <dgm:pt modelId="{6646BEB8-0556-4BEA-9CDC-3C16926E008F}" type="parTrans" cxnId="{B29CDB96-4B10-4AF5-8B5E-38394634F170}">
      <dgm:prSet/>
      <dgm:spPr/>
      <dgm:t>
        <a:bodyPr/>
        <a:lstStyle/>
        <a:p>
          <a:endParaRPr lang="el-GR"/>
        </a:p>
      </dgm:t>
    </dgm:pt>
    <dgm:pt modelId="{E9837F33-BC4C-4F3E-88C1-AEC4FCD919BF}" type="sibTrans" cxnId="{B29CDB96-4B10-4AF5-8B5E-38394634F170}">
      <dgm:prSet/>
      <dgm:spPr/>
      <dgm:t>
        <a:bodyPr/>
        <a:lstStyle/>
        <a:p>
          <a:endParaRPr lang="el-GR"/>
        </a:p>
      </dgm:t>
    </dgm:pt>
    <dgm:pt modelId="{44E3A721-ABE2-4B58-A1B2-D4D9654FC9D3}">
      <dgm:prSet phldrT="[Κείμενο]" custT="1"/>
      <dgm:spPr/>
      <dgm:t>
        <a:bodyPr/>
        <a:lstStyle/>
        <a:p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5 σε λειτουργία</a:t>
          </a:r>
        </a:p>
      </dgm:t>
    </dgm:pt>
    <dgm:pt modelId="{848D529B-CBFB-4B4A-84C6-A3615B09B3A4}" type="parTrans" cxnId="{B08DB7B4-5860-4E83-96E3-A82DC7B02D3B}">
      <dgm:prSet/>
      <dgm:spPr/>
      <dgm:t>
        <a:bodyPr/>
        <a:lstStyle/>
        <a:p>
          <a:endParaRPr lang="el-GR"/>
        </a:p>
      </dgm:t>
    </dgm:pt>
    <dgm:pt modelId="{0C1B64BB-7092-4971-9AC6-399822E6A956}" type="sibTrans" cxnId="{B08DB7B4-5860-4E83-96E3-A82DC7B02D3B}">
      <dgm:prSet/>
      <dgm:spPr/>
      <dgm:t>
        <a:bodyPr/>
        <a:lstStyle/>
        <a:p>
          <a:endParaRPr lang="el-GR"/>
        </a:p>
      </dgm:t>
    </dgm:pt>
    <dgm:pt modelId="{626CBF6A-2F52-41A1-9C1A-395F8B746D51}">
      <dgm:prSet phldrT="[Κείμενο]" custT="1"/>
      <dgm:spPr/>
      <dgm:t>
        <a:bodyPr/>
        <a:lstStyle/>
        <a:p>
          <a:r>
            <a:rPr lang="en-US" sz="1800" dirty="0">
              <a:solidFill>
                <a:schemeClr val="accent6">
                  <a:lumMod val="10000"/>
                </a:schemeClr>
              </a:solidFill>
            </a:rPr>
            <a:t>77 </a:t>
          </a:r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θέσεις/καταφύγιο</a:t>
          </a:r>
        </a:p>
      </dgm:t>
    </dgm:pt>
    <dgm:pt modelId="{84F53A09-86C6-481F-BB1C-976C3A5CF9FE}" type="parTrans" cxnId="{968AB1E9-8032-49E3-B30B-57E307C5DC7C}">
      <dgm:prSet/>
      <dgm:spPr/>
      <dgm:t>
        <a:bodyPr/>
        <a:lstStyle/>
        <a:p>
          <a:endParaRPr lang="el-GR"/>
        </a:p>
      </dgm:t>
    </dgm:pt>
    <dgm:pt modelId="{12B1EA1F-B763-4C7C-9A6B-E326CC6179DE}" type="sibTrans" cxnId="{968AB1E9-8032-49E3-B30B-57E307C5DC7C}">
      <dgm:prSet/>
      <dgm:spPr/>
      <dgm:t>
        <a:bodyPr/>
        <a:lstStyle/>
        <a:p>
          <a:endParaRPr lang="el-GR"/>
        </a:p>
      </dgm:t>
    </dgm:pt>
    <dgm:pt modelId="{1E8F0E81-261F-431E-9065-737D90FA3089}">
      <dgm:prSet phldrT="[Κείμενο]" custT="1"/>
      <dgm:spPr/>
      <dgm:t>
        <a:bodyPr/>
        <a:lstStyle/>
        <a:p>
          <a:endParaRPr lang="el-GR" sz="1800" dirty="0">
            <a:solidFill>
              <a:schemeClr val="accent6">
                <a:lumMod val="10000"/>
              </a:schemeClr>
            </a:solidFill>
          </a:endParaRPr>
        </a:p>
      </dgm:t>
    </dgm:pt>
    <dgm:pt modelId="{50B6ABDB-6BD6-4601-BF31-7E178BC3AC11}" type="parTrans" cxnId="{9D049F7B-80B6-4096-9E31-35FAB5771B05}">
      <dgm:prSet/>
      <dgm:spPr/>
      <dgm:t>
        <a:bodyPr/>
        <a:lstStyle/>
        <a:p>
          <a:endParaRPr lang="el-GR"/>
        </a:p>
      </dgm:t>
    </dgm:pt>
    <dgm:pt modelId="{26415BA6-F08B-4EB7-B4F9-3F929DC49577}" type="sibTrans" cxnId="{9D049F7B-80B6-4096-9E31-35FAB5771B05}">
      <dgm:prSet/>
      <dgm:spPr/>
      <dgm:t>
        <a:bodyPr/>
        <a:lstStyle/>
        <a:p>
          <a:endParaRPr lang="el-GR"/>
        </a:p>
      </dgm:t>
    </dgm:pt>
    <dgm:pt modelId="{8E602B3C-CD87-4C8C-9DB5-26DD05690A11}">
      <dgm:prSet phldrT="[Κείμενο]" custT="1"/>
      <dgm:spPr/>
      <dgm:t>
        <a:bodyPr/>
        <a:lstStyle/>
        <a:p>
          <a:endParaRPr lang="el-GR" sz="1800" dirty="0">
            <a:solidFill>
              <a:schemeClr val="accent6">
                <a:lumMod val="10000"/>
              </a:schemeClr>
            </a:solidFill>
          </a:endParaRPr>
        </a:p>
      </dgm:t>
    </dgm:pt>
    <dgm:pt modelId="{16EA9224-DD57-46A2-9EC7-9DA067F54CC3}" type="parTrans" cxnId="{2E7940B6-6E2D-442E-B826-0F02A1803E09}">
      <dgm:prSet/>
      <dgm:spPr/>
      <dgm:t>
        <a:bodyPr/>
        <a:lstStyle/>
        <a:p>
          <a:endParaRPr lang="el-GR"/>
        </a:p>
      </dgm:t>
    </dgm:pt>
    <dgm:pt modelId="{ACF36153-FDB5-4C5C-B358-EA14834C81D6}" type="sibTrans" cxnId="{2E7940B6-6E2D-442E-B826-0F02A1803E09}">
      <dgm:prSet/>
      <dgm:spPr/>
      <dgm:t>
        <a:bodyPr/>
        <a:lstStyle/>
        <a:p>
          <a:endParaRPr lang="el-GR"/>
        </a:p>
      </dgm:t>
    </dgm:pt>
    <dgm:pt modelId="{783CFCCA-2264-40C9-9798-43922F020460}">
      <dgm:prSet phldrT="[Κείμενο]" custT="1"/>
      <dgm:spPr/>
      <dgm:t>
        <a:bodyPr/>
        <a:lstStyle/>
        <a:p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22 θέσεις/αγκυροβόλιο</a:t>
          </a:r>
        </a:p>
      </dgm:t>
    </dgm:pt>
    <dgm:pt modelId="{B7001291-6F48-46D7-BD32-F6FE37BC489F}" type="parTrans" cxnId="{C7EAB417-C903-400D-8354-656875E086F2}">
      <dgm:prSet/>
      <dgm:spPr/>
      <dgm:t>
        <a:bodyPr/>
        <a:lstStyle/>
        <a:p>
          <a:endParaRPr lang="el-GR"/>
        </a:p>
      </dgm:t>
    </dgm:pt>
    <dgm:pt modelId="{92AD89DA-171A-4526-8412-90CA0ECED01B}" type="sibTrans" cxnId="{C7EAB417-C903-400D-8354-656875E086F2}">
      <dgm:prSet/>
      <dgm:spPr/>
      <dgm:t>
        <a:bodyPr/>
        <a:lstStyle/>
        <a:p>
          <a:endParaRPr lang="el-GR"/>
        </a:p>
      </dgm:t>
    </dgm:pt>
    <dgm:pt modelId="{4E4F8357-34C1-4D4A-BA92-93BB1564E386}">
      <dgm:prSet phldrT="[Κείμενο]" custT="1"/>
      <dgm:spPr/>
      <dgm:t>
        <a:bodyPr/>
        <a:lstStyle/>
        <a:p>
          <a:r>
            <a:rPr lang="el-GR" sz="1800" dirty="0">
              <a:solidFill>
                <a:schemeClr val="accent6">
                  <a:lumMod val="10000"/>
                </a:schemeClr>
              </a:solidFill>
            </a:rPr>
            <a:t>30 θέσεις/ξενοδοχειακό λιμένα</a:t>
          </a:r>
        </a:p>
      </dgm:t>
    </dgm:pt>
    <dgm:pt modelId="{111768E7-F3EB-495F-B2B7-489216629CB0}" type="parTrans" cxnId="{5EC31CA6-DA08-4734-8F76-113E478DE33E}">
      <dgm:prSet/>
      <dgm:spPr/>
      <dgm:t>
        <a:bodyPr/>
        <a:lstStyle/>
        <a:p>
          <a:endParaRPr lang="el-GR"/>
        </a:p>
      </dgm:t>
    </dgm:pt>
    <dgm:pt modelId="{C16F6143-7581-4D0C-8555-DF86D15525A9}" type="sibTrans" cxnId="{5EC31CA6-DA08-4734-8F76-113E478DE33E}">
      <dgm:prSet/>
      <dgm:spPr/>
      <dgm:t>
        <a:bodyPr/>
        <a:lstStyle/>
        <a:p>
          <a:endParaRPr lang="el-GR"/>
        </a:p>
      </dgm:t>
    </dgm:pt>
    <dgm:pt modelId="{F401BD3A-0173-41BD-A8E9-80C868A93D2B}" type="pres">
      <dgm:prSet presAssocID="{BBA91594-F9FD-4D8D-AD7F-46E337CDE381}" presName="Name0" presStyleCnt="0">
        <dgm:presLayoutVars>
          <dgm:dir/>
          <dgm:animLvl val="lvl"/>
          <dgm:resizeHandles val="exact"/>
        </dgm:presLayoutVars>
      </dgm:prSet>
      <dgm:spPr/>
    </dgm:pt>
    <dgm:pt modelId="{981D38DB-52EE-445C-96BA-A9545B826AEE}" type="pres">
      <dgm:prSet presAssocID="{973653F0-FC95-4A2D-A0DC-796B71A82D52}" presName="composite" presStyleCnt="0"/>
      <dgm:spPr/>
    </dgm:pt>
    <dgm:pt modelId="{66369E0F-9FB8-48F1-A9E6-BEB1F8FF2CB8}" type="pres">
      <dgm:prSet presAssocID="{973653F0-FC95-4A2D-A0DC-796B71A82D52}" presName="parTx" presStyleLbl="alignNode1" presStyleIdx="0" presStyleCnt="3" custScaleY="100000" custLinFactNeighborX="-103" custLinFactNeighborY="-95647">
        <dgm:presLayoutVars>
          <dgm:chMax val="0"/>
          <dgm:chPref val="0"/>
          <dgm:bulletEnabled val="1"/>
        </dgm:presLayoutVars>
      </dgm:prSet>
      <dgm:spPr/>
    </dgm:pt>
    <dgm:pt modelId="{4ED7B3F3-E4ED-43CE-8161-F9899BDB2722}" type="pres">
      <dgm:prSet presAssocID="{973653F0-FC95-4A2D-A0DC-796B71A82D52}" presName="desTx" presStyleLbl="alignAccFollowNode1" presStyleIdx="0" presStyleCnt="3" custScaleY="113363" custLinFactNeighborX="-89" custLinFactNeighborY="178">
        <dgm:presLayoutVars>
          <dgm:bulletEnabled val="1"/>
        </dgm:presLayoutVars>
      </dgm:prSet>
      <dgm:spPr/>
    </dgm:pt>
    <dgm:pt modelId="{4C7CCE84-C837-470E-A1D8-2EA19CFB560B}" type="pres">
      <dgm:prSet presAssocID="{BE54F447-D921-48E2-AEFF-77153DE3F041}" presName="space" presStyleCnt="0"/>
      <dgm:spPr/>
    </dgm:pt>
    <dgm:pt modelId="{5236EB06-BC0F-4BAA-BE37-5B003BC1E4F7}" type="pres">
      <dgm:prSet presAssocID="{BEE8EF32-E16B-4374-95F8-C0E34997D454}" presName="composite" presStyleCnt="0"/>
      <dgm:spPr/>
    </dgm:pt>
    <dgm:pt modelId="{8FB3E8FB-9AF3-423B-BD2C-E2C0AD87A25D}" type="pres">
      <dgm:prSet presAssocID="{BEE8EF32-E16B-4374-95F8-C0E34997D454}" presName="parTx" presStyleLbl="alignNode1" presStyleIdx="1" presStyleCnt="3" custScaleX="103751" custLinFactNeighborX="324" custLinFactNeighborY="-95647">
        <dgm:presLayoutVars>
          <dgm:chMax val="0"/>
          <dgm:chPref val="0"/>
          <dgm:bulletEnabled val="1"/>
        </dgm:presLayoutVars>
      </dgm:prSet>
      <dgm:spPr/>
    </dgm:pt>
    <dgm:pt modelId="{9135231F-38D6-4623-834B-B7C2673A4A6D}" type="pres">
      <dgm:prSet presAssocID="{BEE8EF32-E16B-4374-95F8-C0E34997D454}" presName="desTx" presStyleLbl="alignAccFollowNode1" presStyleIdx="1" presStyleCnt="3" custScaleX="102088" custLinFactNeighborX="-674" custLinFactNeighborY="178">
        <dgm:presLayoutVars>
          <dgm:bulletEnabled val="1"/>
        </dgm:presLayoutVars>
      </dgm:prSet>
      <dgm:spPr/>
    </dgm:pt>
    <dgm:pt modelId="{D5ECD2C1-92D1-4500-8B35-FE12D8A41908}" type="pres">
      <dgm:prSet presAssocID="{D81111D6-4949-4AF8-973C-5EB2390A111C}" presName="space" presStyleCnt="0"/>
      <dgm:spPr/>
    </dgm:pt>
    <dgm:pt modelId="{6C65B9A1-1C52-4563-A098-6DF2C48C1A9A}" type="pres">
      <dgm:prSet presAssocID="{A275041A-0D3D-4D42-B6D4-2F3C8CA9A0F0}" presName="composite" presStyleCnt="0"/>
      <dgm:spPr/>
    </dgm:pt>
    <dgm:pt modelId="{3B851485-9FCE-4FF1-A1FA-7953E135818C}" type="pres">
      <dgm:prSet presAssocID="{A275041A-0D3D-4D42-B6D4-2F3C8CA9A0F0}" presName="parTx" presStyleLbl="alignNode1" presStyleIdx="2" presStyleCnt="3" custLinFactNeighborX="103" custLinFactNeighborY="-95647">
        <dgm:presLayoutVars>
          <dgm:chMax val="0"/>
          <dgm:chPref val="0"/>
          <dgm:bulletEnabled val="1"/>
        </dgm:presLayoutVars>
      </dgm:prSet>
      <dgm:spPr/>
    </dgm:pt>
    <dgm:pt modelId="{91EF179C-DC48-4FB1-AE09-2727D7F82ACE}" type="pres">
      <dgm:prSet presAssocID="{A275041A-0D3D-4D42-B6D4-2F3C8CA9A0F0}" presName="desTx" presStyleLbl="alignAccFollowNode1" presStyleIdx="2" presStyleCnt="3" custLinFactNeighborX="89" custLinFactNeighborY="178">
        <dgm:presLayoutVars>
          <dgm:bulletEnabled val="1"/>
        </dgm:presLayoutVars>
      </dgm:prSet>
      <dgm:spPr/>
    </dgm:pt>
  </dgm:ptLst>
  <dgm:cxnLst>
    <dgm:cxn modelId="{6BE0B000-7D9F-4F20-A655-51828002CDBB}" srcId="{BEE8EF32-E16B-4374-95F8-C0E34997D454}" destId="{B19D4663-85D9-4171-B920-42BAFD7ADC45}" srcOrd="0" destOrd="0" parTransId="{AD758346-D6A8-4D6E-AE89-A441099E5F7F}" sibTransId="{D82C7358-6FE6-4A6A-9507-0AC2F3B3791D}"/>
    <dgm:cxn modelId="{253A160D-F410-405D-8F31-91E707054EE5}" type="presOf" srcId="{6BA5E3A0-8C64-4E77-87C1-6A3A5F5196EB}" destId="{4ED7B3F3-E4ED-43CE-8161-F9899BDB2722}" srcOrd="0" destOrd="1" presId="urn:microsoft.com/office/officeart/2005/8/layout/hList1"/>
    <dgm:cxn modelId="{C7EAB417-C903-400D-8354-656875E086F2}" srcId="{BEE8EF32-E16B-4374-95F8-C0E34997D454}" destId="{783CFCCA-2264-40C9-9798-43922F020460}" srcOrd="2" destOrd="0" parTransId="{B7001291-6F48-46D7-BD32-F6FE37BC489F}" sibTransId="{92AD89DA-171A-4526-8412-90CA0ECED01B}"/>
    <dgm:cxn modelId="{3F713334-6EA2-47BF-AC83-BFA094C40829}" type="presOf" srcId="{1E8F0E81-261F-431E-9065-737D90FA3089}" destId="{9135231F-38D6-4623-834B-B7C2673A4A6D}" srcOrd="0" destOrd="4" presId="urn:microsoft.com/office/officeart/2005/8/layout/hList1"/>
    <dgm:cxn modelId="{28CA585C-D1F0-4CF3-943A-A8FAA3BE3E6E}" type="presOf" srcId="{783CFCCA-2264-40C9-9798-43922F020460}" destId="{9135231F-38D6-4623-834B-B7C2673A4A6D}" srcOrd="0" destOrd="2" presId="urn:microsoft.com/office/officeart/2005/8/layout/hList1"/>
    <dgm:cxn modelId="{ABC3796C-2F31-44D2-98A1-8D6D2A9B8794}" type="presOf" srcId="{A70A0DB2-0BB5-4195-8A75-0D2EF457F265}" destId="{9135231F-38D6-4623-834B-B7C2673A4A6D}" srcOrd="0" destOrd="1" presId="urn:microsoft.com/office/officeart/2005/8/layout/hList1"/>
    <dgm:cxn modelId="{B7C60751-7F89-4E49-92B6-183DD0D4BB36}" type="presOf" srcId="{626CBF6A-2F52-41A1-9C1A-395F8B746D51}" destId="{4ED7B3F3-E4ED-43CE-8161-F9899BDB2722}" srcOrd="0" destOrd="2" presId="urn:microsoft.com/office/officeart/2005/8/layout/hList1"/>
    <dgm:cxn modelId="{40BF4B53-479A-4C34-A880-B3D3AC8B2B53}" type="presOf" srcId="{0D0621CD-3598-4978-BAE2-1E87478EB827}" destId="{91EF179C-DC48-4FB1-AE09-2727D7F82ACE}" srcOrd="0" destOrd="0" presId="urn:microsoft.com/office/officeart/2005/8/layout/hList1"/>
    <dgm:cxn modelId="{167CCD77-67EE-4262-92DE-EA33CC8A2F6E}" type="presOf" srcId="{973653F0-FC95-4A2D-A0DC-796B71A82D52}" destId="{66369E0F-9FB8-48F1-A9E6-BEB1F8FF2CB8}" srcOrd="0" destOrd="0" presId="urn:microsoft.com/office/officeart/2005/8/layout/hList1"/>
    <dgm:cxn modelId="{9D049F7B-80B6-4096-9E31-35FAB5771B05}" srcId="{BEE8EF32-E16B-4374-95F8-C0E34997D454}" destId="{1E8F0E81-261F-431E-9065-737D90FA3089}" srcOrd="4" destOrd="0" parTransId="{50B6ABDB-6BD6-4601-BF31-7E178BC3AC11}" sibTransId="{26415BA6-F08B-4EB7-B4F9-3F929DC49577}"/>
    <dgm:cxn modelId="{71BA4681-FB6A-44D3-A80A-7FB366E73AAB}" type="presOf" srcId="{BEE8EF32-E16B-4374-95F8-C0E34997D454}" destId="{8FB3E8FB-9AF3-423B-BD2C-E2C0AD87A25D}" srcOrd="0" destOrd="0" presId="urn:microsoft.com/office/officeart/2005/8/layout/hList1"/>
    <dgm:cxn modelId="{D1AB9087-6C40-439B-AA9D-300E41E068FD}" srcId="{BBA91594-F9FD-4D8D-AD7F-46E337CDE381}" destId="{973653F0-FC95-4A2D-A0DC-796B71A82D52}" srcOrd="0" destOrd="0" parTransId="{E2E6BFC2-8435-40EB-BAB0-4E74B014D91E}" sibTransId="{BE54F447-D921-48E2-AEFF-77153DE3F041}"/>
    <dgm:cxn modelId="{599BEE8C-F72B-45F5-8A78-AF9E69D51E34}" type="presOf" srcId="{44E3A721-ABE2-4B58-A1B2-D4D9654FC9D3}" destId="{91EF179C-DC48-4FB1-AE09-2727D7F82ACE}" srcOrd="0" destOrd="2" presId="urn:microsoft.com/office/officeart/2005/8/layout/hList1"/>
    <dgm:cxn modelId="{82C53491-4596-40D7-A5AB-C0548F88D097}" srcId="{973653F0-FC95-4A2D-A0DC-796B71A82D52}" destId="{6BA5E3A0-8C64-4E77-87C1-6A3A5F5196EB}" srcOrd="1" destOrd="0" parTransId="{866B0522-4F37-460B-9A86-23D55DABDF01}" sibTransId="{EB73AD81-2966-4270-8589-4F0EBD210110}"/>
    <dgm:cxn modelId="{B29CDB96-4B10-4AF5-8B5E-38394634F170}" srcId="{A275041A-0D3D-4D42-B6D4-2F3C8CA9A0F0}" destId="{7E635667-9761-46E3-973D-A05E3A6D403B}" srcOrd="1" destOrd="0" parTransId="{6646BEB8-0556-4BEA-9CDC-3C16926E008F}" sibTransId="{E9837F33-BC4C-4F3E-88C1-AEC4FCD919BF}"/>
    <dgm:cxn modelId="{83A1159F-3808-43CC-A232-C19921F1157F}" type="presOf" srcId="{BBA91594-F9FD-4D8D-AD7F-46E337CDE381}" destId="{F401BD3A-0173-41BD-A8E9-80C868A93D2B}" srcOrd="0" destOrd="0" presId="urn:microsoft.com/office/officeart/2005/8/layout/hList1"/>
    <dgm:cxn modelId="{061E1AA6-E91A-4F14-9E98-25ED18769185}" srcId="{BBA91594-F9FD-4D8D-AD7F-46E337CDE381}" destId="{A275041A-0D3D-4D42-B6D4-2F3C8CA9A0F0}" srcOrd="2" destOrd="0" parTransId="{3C17AA35-534B-44D2-A903-C81EC24DE69C}" sibTransId="{8D78447D-62DC-4B2B-840B-CFBB567674E4}"/>
    <dgm:cxn modelId="{5EC31CA6-DA08-4734-8F76-113E478DE33E}" srcId="{A275041A-0D3D-4D42-B6D4-2F3C8CA9A0F0}" destId="{4E4F8357-34C1-4D4A-BA92-93BB1564E386}" srcOrd="3" destOrd="0" parTransId="{111768E7-F3EB-495F-B2B7-489216629CB0}" sibTransId="{C16F6143-7581-4D0C-8555-DF86D15525A9}"/>
    <dgm:cxn modelId="{420C53A6-6948-4A77-BBE2-060D96B87BE3}" type="presOf" srcId="{A275041A-0D3D-4D42-B6D4-2F3C8CA9A0F0}" destId="{3B851485-9FCE-4FF1-A1FA-7953E135818C}" srcOrd="0" destOrd="0" presId="urn:microsoft.com/office/officeart/2005/8/layout/hList1"/>
    <dgm:cxn modelId="{B08DB7B4-5860-4E83-96E3-A82DC7B02D3B}" srcId="{A275041A-0D3D-4D42-B6D4-2F3C8CA9A0F0}" destId="{44E3A721-ABE2-4B58-A1B2-D4D9654FC9D3}" srcOrd="2" destOrd="0" parTransId="{848D529B-CBFB-4B4A-84C6-A3615B09B3A4}" sibTransId="{0C1B64BB-7092-4971-9AC6-399822E6A956}"/>
    <dgm:cxn modelId="{2E7940B6-6E2D-442E-B826-0F02A1803E09}" srcId="{BEE8EF32-E16B-4374-95F8-C0E34997D454}" destId="{8E602B3C-CD87-4C8C-9DB5-26DD05690A11}" srcOrd="3" destOrd="0" parTransId="{16EA9224-DD57-46A2-9EC7-9DA067F54CC3}" sibTransId="{ACF36153-FDB5-4C5C-B358-EA14834C81D6}"/>
    <dgm:cxn modelId="{A58C70BF-E891-43DA-9A4C-FD992AD00192}" type="presOf" srcId="{8E602B3C-CD87-4C8C-9DB5-26DD05690A11}" destId="{9135231F-38D6-4623-834B-B7C2673A4A6D}" srcOrd="0" destOrd="3" presId="urn:microsoft.com/office/officeart/2005/8/layout/hList1"/>
    <dgm:cxn modelId="{1D2FABC6-6EB7-4868-A230-00E369C8C0D4}" type="presOf" srcId="{4E4F8357-34C1-4D4A-BA92-93BB1564E386}" destId="{91EF179C-DC48-4FB1-AE09-2727D7F82ACE}" srcOrd="0" destOrd="3" presId="urn:microsoft.com/office/officeart/2005/8/layout/hList1"/>
    <dgm:cxn modelId="{B38573C8-97B0-4253-ADAC-B5BD346047C9}" srcId="{BBA91594-F9FD-4D8D-AD7F-46E337CDE381}" destId="{BEE8EF32-E16B-4374-95F8-C0E34997D454}" srcOrd="1" destOrd="0" parTransId="{583F7C49-50AD-4E9A-8D2A-C3CB605B8449}" sibTransId="{D81111D6-4949-4AF8-973C-5EB2390A111C}"/>
    <dgm:cxn modelId="{206EEBD1-44FB-486B-8674-85AD8A871269}" type="presOf" srcId="{7E635667-9761-46E3-973D-A05E3A6D403B}" destId="{91EF179C-DC48-4FB1-AE09-2727D7F82ACE}" srcOrd="0" destOrd="1" presId="urn:microsoft.com/office/officeart/2005/8/layout/hList1"/>
    <dgm:cxn modelId="{06246ED7-7F60-47B2-BC14-3D44C94120E5}" srcId="{973653F0-FC95-4A2D-A0DC-796B71A82D52}" destId="{AB6D2783-4295-419B-BA6A-382B5A9A3557}" srcOrd="0" destOrd="0" parTransId="{2676F60E-7B33-4BB8-9D34-280D007D40E8}" sibTransId="{D08E87C0-DFEB-4196-8FDF-B3B79D31F008}"/>
    <dgm:cxn modelId="{0A2390DD-EDA1-47BE-AFD7-63E683BC92FA}" type="presOf" srcId="{AB6D2783-4295-419B-BA6A-382B5A9A3557}" destId="{4ED7B3F3-E4ED-43CE-8161-F9899BDB2722}" srcOrd="0" destOrd="0" presId="urn:microsoft.com/office/officeart/2005/8/layout/hList1"/>
    <dgm:cxn modelId="{3C3E2BE3-9325-4C69-8898-EE4F179F8DF0}" type="presOf" srcId="{B19D4663-85D9-4171-B920-42BAFD7ADC45}" destId="{9135231F-38D6-4623-834B-B7C2673A4A6D}" srcOrd="0" destOrd="0" presId="urn:microsoft.com/office/officeart/2005/8/layout/hList1"/>
    <dgm:cxn modelId="{968AB1E9-8032-49E3-B30B-57E307C5DC7C}" srcId="{973653F0-FC95-4A2D-A0DC-796B71A82D52}" destId="{626CBF6A-2F52-41A1-9C1A-395F8B746D51}" srcOrd="2" destOrd="0" parTransId="{84F53A09-86C6-481F-BB1C-976C3A5CF9FE}" sibTransId="{12B1EA1F-B763-4C7C-9A6B-E326CC6179DE}"/>
    <dgm:cxn modelId="{3621A8EB-1842-42F9-877D-AF4F83E96C58}" srcId="{A275041A-0D3D-4D42-B6D4-2F3C8CA9A0F0}" destId="{0D0621CD-3598-4978-BAE2-1E87478EB827}" srcOrd="0" destOrd="0" parTransId="{96050EDB-7C9D-46A7-815A-96BED984D7BA}" sibTransId="{00BEC87A-5973-4FA0-B213-78E9AF36F023}"/>
    <dgm:cxn modelId="{B134B9F7-FC67-4A39-8DE7-34A68AA974A6}" srcId="{BEE8EF32-E16B-4374-95F8-C0E34997D454}" destId="{A70A0DB2-0BB5-4195-8A75-0D2EF457F265}" srcOrd="1" destOrd="0" parTransId="{3CB00858-0940-41CE-81EB-F947307295D2}" sibTransId="{96AFC36C-A321-4FC5-855E-F8794B3C6381}"/>
    <dgm:cxn modelId="{10B9F53C-F5F7-416B-99D0-529BAA836C02}" type="presParOf" srcId="{F401BD3A-0173-41BD-A8E9-80C868A93D2B}" destId="{981D38DB-52EE-445C-96BA-A9545B826AEE}" srcOrd="0" destOrd="0" presId="urn:microsoft.com/office/officeart/2005/8/layout/hList1"/>
    <dgm:cxn modelId="{C26C215E-AECA-4F05-8FD4-0744B50D82B1}" type="presParOf" srcId="{981D38DB-52EE-445C-96BA-A9545B826AEE}" destId="{66369E0F-9FB8-48F1-A9E6-BEB1F8FF2CB8}" srcOrd="0" destOrd="0" presId="urn:microsoft.com/office/officeart/2005/8/layout/hList1"/>
    <dgm:cxn modelId="{185534E6-DC20-4A97-BD0D-2927D8C7F854}" type="presParOf" srcId="{981D38DB-52EE-445C-96BA-A9545B826AEE}" destId="{4ED7B3F3-E4ED-43CE-8161-F9899BDB2722}" srcOrd="1" destOrd="0" presId="urn:microsoft.com/office/officeart/2005/8/layout/hList1"/>
    <dgm:cxn modelId="{D93B56F6-EE1E-4D0D-9074-B1D1B2C7AE93}" type="presParOf" srcId="{F401BD3A-0173-41BD-A8E9-80C868A93D2B}" destId="{4C7CCE84-C837-470E-A1D8-2EA19CFB560B}" srcOrd="1" destOrd="0" presId="urn:microsoft.com/office/officeart/2005/8/layout/hList1"/>
    <dgm:cxn modelId="{B04CEA6E-E728-41CC-A3CA-D1CEFAC0D5C5}" type="presParOf" srcId="{F401BD3A-0173-41BD-A8E9-80C868A93D2B}" destId="{5236EB06-BC0F-4BAA-BE37-5B003BC1E4F7}" srcOrd="2" destOrd="0" presId="urn:microsoft.com/office/officeart/2005/8/layout/hList1"/>
    <dgm:cxn modelId="{3AB4F9B1-E356-445F-90F6-0661C92233F2}" type="presParOf" srcId="{5236EB06-BC0F-4BAA-BE37-5B003BC1E4F7}" destId="{8FB3E8FB-9AF3-423B-BD2C-E2C0AD87A25D}" srcOrd="0" destOrd="0" presId="urn:microsoft.com/office/officeart/2005/8/layout/hList1"/>
    <dgm:cxn modelId="{24EACA8B-6741-4089-9A3F-A18DB5304C3A}" type="presParOf" srcId="{5236EB06-BC0F-4BAA-BE37-5B003BC1E4F7}" destId="{9135231F-38D6-4623-834B-B7C2673A4A6D}" srcOrd="1" destOrd="0" presId="urn:microsoft.com/office/officeart/2005/8/layout/hList1"/>
    <dgm:cxn modelId="{99B238F1-0612-4746-A417-883EF361983D}" type="presParOf" srcId="{F401BD3A-0173-41BD-A8E9-80C868A93D2B}" destId="{D5ECD2C1-92D1-4500-8B35-FE12D8A41908}" srcOrd="3" destOrd="0" presId="urn:microsoft.com/office/officeart/2005/8/layout/hList1"/>
    <dgm:cxn modelId="{768F6AFC-CC67-4978-B55F-DEEF4A1F184D}" type="presParOf" srcId="{F401BD3A-0173-41BD-A8E9-80C868A93D2B}" destId="{6C65B9A1-1C52-4563-A098-6DF2C48C1A9A}" srcOrd="4" destOrd="0" presId="urn:microsoft.com/office/officeart/2005/8/layout/hList1"/>
    <dgm:cxn modelId="{CC037D6F-0A98-4810-89C5-38F70E281254}" type="presParOf" srcId="{6C65B9A1-1C52-4563-A098-6DF2C48C1A9A}" destId="{3B851485-9FCE-4FF1-A1FA-7953E135818C}" srcOrd="0" destOrd="0" presId="urn:microsoft.com/office/officeart/2005/8/layout/hList1"/>
    <dgm:cxn modelId="{3E27B7FF-7E29-4E26-BE3C-DB34409EF71B}" type="presParOf" srcId="{6C65B9A1-1C52-4563-A098-6DF2C48C1A9A}" destId="{91EF179C-DC48-4FB1-AE09-2727D7F82AC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068E3-C4A5-4677-855A-5CB1057283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D8BFD80-50A4-4620-B3A8-33EB7F18E3F7}">
      <dgm:prSet phldrT="[Κείμενο]"/>
      <dgm:spPr/>
      <dgm:t>
        <a:bodyPr/>
        <a:lstStyle/>
        <a:p>
          <a:r>
            <a:rPr lang="el-GR" dirty="0"/>
            <a:t>Αναζήτηση σε βάθος 5 </a:t>
          </a:r>
          <a:r>
            <a:rPr lang="el-GR" dirty="0" err="1"/>
            <a:t>χλμ</a:t>
          </a:r>
          <a:r>
            <a:rPr lang="el-GR" dirty="0"/>
            <a:t> από την ακτογραμμή</a:t>
          </a:r>
        </a:p>
      </dgm:t>
    </dgm:pt>
    <dgm:pt modelId="{5FA17ED7-394F-4684-AB38-95043E9F9617}" type="parTrans" cxnId="{C5EA04E7-66E6-4541-BC07-CD7102E1C91E}">
      <dgm:prSet/>
      <dgm:spPr/>
      <dgm:t>
        <a:bodyPr/>
        <a:lstStyle/>
        <a:p>
          <a:endParaRPr lang="el-GR"/>
        </a:p>
      </dgm:t>
    </dgm:pt>
    <dgm:pt modelId="{7544CAAC-B278-4FC7-AB89-33B74BD9FCC2}" type="sibTrans" cxnId="{C5EA04E7-66E6-4541-BC07-CD7102E1C91E}">
      <dgm:prSet/>
      <dgm:spPr/>
      <dgm:t>
        <a:bodyPr/>
        <a:lstStyle/>
        <a:p>
          <a:endParaRPr lang="el-GR"/>
        </a:p>
      </dgm:t>
    </dgm:pt>
    <dgm:pt modelId="{EBEAC576-0BCE-4903-9C99-4E790D23662F}">
      <dgm:prSet phldrT="[Κείμενο]"/>
      <dgm:spPr>
        <a:solidFill>
          <a:schemeClr val="tx1"/>
        </a:solidFill>
      </dgm:spPr>
      <dgm:t>
        <a:bodyPr/>
        <a:lstStyle/>
        <a:p>
          <a:r>
            <a:rPr lang="el-GR" dirty="0"/>
            <a:t>66 εγκαταστάσεις σε όλη την Ελλάδα</a:t>
          </a:r>
        </a:p>
      </dgm:t>
    </dgm:pt>
    <dgm:pt modelId="{4951EA98-9205-4A18-9843-1A9A010FAB3B}" type="parTrans" cxnId="{42045B96-AEE3-4E5E-A248-E4F14D19B384}">
      <dgm:prSet/>
      <dgm:spPr/>
      <dgm:t>
        <a:bodyPr/>
        <a:lstStyle/>
        <a:p>
          <a:endParaRPr lang="el-GR"/>
        </a:p>
      </dgm:t>
    </dgm:pt>
    <dgm:pt modelId="{03B3E045-7CE2-4EEB-94C5-376C757D33CF}" type="sibTrans" cxnId="{42045B96-AEE3-4E5E-A248-E4F14D19B384}">
      <dgm:prSet/>
      <dgm:spPr/>
      <dgm:t>
        <a:bodyPr/>
        <a:lstStyle/>
        <a:p>
          <a:endParaRPr lang="el-GR"/>
        </a:p>
      </dgm:t>
    </dgm:pt>
    <dgm:pt modelId="{6CBD66B9-8E74-437B-889C-C6038A336802}">
      <dgm:prSet/>
      <dgm:spPr/>
      <dgm:t>
        <a:bodyPr/>
        <a:lstStyle/>
        <a:p>
          <a:r>
            <a:rPr lang="el-GR" dirty="0"/>
            <a:t>Εκτίμηση χωρητικότητας βάση εμβαδού</a:t>
          </a:r>
        </a:p>
      </dgm:t>
    </dgm:pt>
    <dgm:pt modelId="{8A2CD50E-40A0-445A-8D96-66D35F6B8F9E}" type="parTrans" cxnId="{6771D258-BBE5-4D65-9EC5-EA97CBE4044F}">
      <dgm:prSet/>
      <dgm:spPr/>
      <dgm:t>
        <a:bodyPr/>
        <a:lstStyle/>
        <a:p>
          <a:endParaRPr lang="el-GR"/>
        </a:p>
      </dgm:t>
    </dgm:pt>
    <dgm:pt modelId="{BB4D260A-E4C2-40EF-84C9-F92EC38F6D0B}" type="sibTrans" cxnId="{6771D258-BBE5-4D65-9EC5-EA97CBE4044F}">
      <dgm:prSet/>
      <dgm:spPr/>
      <dgm:t>
        <a:bodyPr/>
        <a:lstStyle/>
        <a:p>
          <a:endParaRPr lang="el-GR"/>
        </a:p>
      </dgm:t>
    </dgm:pt>
    <dgm:pt modelId="{05B91D34-2692-40ED-842D-B63FE33D22F0}">
      <dgm:prSet/>
      <dgm:spPr/>
      <dgm:t>
        <a:bodyPr/>
        <a:lstStyle/>
        <a:p>
          <a:r>
            <a:rPr lang="el-GR" dirty="0"/>
            <a:t>Αναζήτηση δεδομένων χωρητικότητας από ανοικτές πηγές</a:t>
          </a:r>
        </a:p>
      </dgm:t>
    </dgm:pt>
    <dgm:pt modelId="{3424AA00-36E9-42D3-AFE9-E4193297E57F}" type="parTrans" cxnId="{5853DF5C-F70A-4D1A-8C06-361F87C7A23D}">
      <dgm:prSet/>
      <dgm:spPr/>
      <dgm:t>
        <a:bodyPr/>
        <a:lstStyle/>
        <a:p>
          <a:endParaRPr lang="el-GR"/>
        </a:p>
      </dgm:t>
    </dgm:pt>
    <dgm:pt modelId="{64CF0EDA-F7DC-4EBE-B4A8-473E282C4B6D}" type="sibTrans" cxnId="{5853DF5C-F70A-4D1A-8C06-361F87C7A23D}">
      <dgm:prSet/>
      <dgm:spPr/>
      <dgm:t>
        <a:bodyPr/>
        <a:lstStyle/>
        <a:p>
          <a:endParaRPr lang="el-GR"/>
        </a:p>
      </dgm:t>
    </dgm:pt>
    <dgm:pt modelId="{C4A7EC2D-4FEB-418F-94DA-03471B586DD1}">
      <dgm:prSet/>
      <dgm:spPr>
        <a:solidFill>
          <a:schemeClr val="tx1"/>
        </a:solidFill>
      </dgm:spPr>
      <dgm:t>
        <a:bodyPr/>
        <a:lstStyle/>
        <a:p>
          <a:r>
            <a:rPr lang="el-GR" dirty="0"/>
            <a:t>11.783 </a:t>
          </a:r>
        </a:p>
        <a:p>
          <a:r>
            <a:rPr lang="el-GR" dirty="0"/>
            <a:t>θέσεις</a:t>
          </a:r>
        </a:p>
      </dgm:t>
    </dgm:pt>
    <dgm:pt modelId="{DBFA0CC6-4CD1-4272-9C47-E73430A42DC3}" type="parTrans" cxnId="{81A563D5-6A72-4E03-897B-9B040EE2B7FC}">
      <dgm:prSet/>
      <dgm:spPr/>
      <dgm:t>
        <a:bodyPr/>
        <a:lstStyle/>
        <a:p>
          <a:endParaRPr lang="el-GR"/>
        </a:p>
      </dgm:t>
    </dgm:pt>
    <dgm:pt modelId="{68C22863-2452-44DE-A91E-4A45C9DA42A6}" type="sibTrans" cxnId="{81A563D5-6A72-4E03-897B-9B040EE2B7FC}">
      <dgm:prSet/>
      <dgm:spPr/>
      <dgm:t>
        <a:bodyPr/>
        <a:lstStyle/>
        <a:p>
          <a:endParaRPr lang="el-GR"/>
        </a:p>
      </dgm:t>
    </dgm:pt>
    <dgm:pt modelId="{2B735340-BC4A-44CF-9632-78EBEB402494}" type="pres">
      <dgm:prSet presAssocID="{365068E3-C4A5-4677-855A-5CB105728352}" presName="Name0" presStyleCnt="0">
        <dgm:presLayoutVars>
          <dgm:dir/>
          <dgm:resizeHandles val="exact"/>
        </dgm:presLayoutVars>
      </dgm:prSet>
      <dgm:spPr/>
    </dgm:pt>
    <dgm:pt modelId="{8360609E-E944-44BD-93C9-F711EB34FFBB}" type="pres">
      <dgm:prSet presAssocID="{BD8BFD80-50A4-4620-B3A8-33EB7F18E3F7}" presName="node" presStyleLbl="node1" presStyleIdx="0" presStyleCnt="5">
        <dgm:presLayoutVars>
          <dgm:bulletEnabled val="1"/>
        </dgm:presLayoutVars>
      </dgm:prSet>
      <dgm:spPr/>
    </dgm:pt>
    <dgm:pt modelId="{CE2F4B54-6CBB-4319-B865-925CCC84CEDB}" type="pres">
      <dgm:prSet presAssocID="{7544CAAC-B278-4FC7-AB89-33B74BD9FCC2}" presName="sibTrans" presStyleLbl="sibTrans2D1" presStyleIdx="0" presStyleCnt="4"/>
      <dgm:spPr/>
    </dgm:pt>
    <dgm:pt modelId="{A3D73F84-7043-4878-B403-6F8B6711C190}" type="pres">
      <dgm:prSet presAssocID="{7544CAAC-B278-4FC7-AB89-33B74BD9FCC2}" presName="connectorText" presStyleLbl="sibTrans2D1" presStyleIdx="0" presStyleCnt="4"/>
      <dgm:spPr/>
    </dgm:pt>
    <dgm:pt modelId="{324717AB-686A-49C2-87BF-8E05F6AC9879}" type="pres">
      <dgm:prSet presAssocID="{EBEAC576-0BCE-4903-9C99-4E790D23662F}" presName="node" presStyleLbl="node1" presStyleIdx="1" presStyleCnt="5">
        <dgm:presLayoutVars>
          <dgm:bulletEnabled val="1"/>
        </dgm:presLayoutVars>
      </dgm:prSet>
      <dgm:spPr/>
    </dgm:pt>
    <dgm:pt modelId="{7481C405-9712-4B67-9875-CCCD4A6A8763}" type="pres">
      <dgm:prSet presAssocID="{03B3E045-7CE2-4EEB-94C5-376C757D33CF}" presName="sibTrans" presStyleLbl="sibTrans2D1" presStyleIdx="1" presStyleCnt="4"/>
      <dgm:spPr/>
    </dgm:pt>
    <dgm:pt modelId="{C31CFB1B-1D36-4839-86A1-ABDCA12DF880}" type="pres">
      <dgm:prSet presAssocID="{03B3E045-7CE2-4EEB-94C5-376C757D33CF}" presName="connectorText" presStyleLbl="sibTrans2D1" presStyleIdx="1" presStyleCnt="4"/>
      <dgm:spPr/>
    </dgm:pt>
    <dgm:pt modelId="{DA3D3EE9-C0C5-4874-A887-7400F9F9E604}" type="pres">
      <dgm:prSet presAssocID="{05B91D34-2692-40ED-842D-B63FE33D22F0}" presName="node" presStyleLbl="node1" presStyleIdx="2" presStyleCnt="5">
        <dgm:presLayoutVars>
          <dgm:bulletEnabled val="1"/>
        </dgm:presLayoutVars>
      </dgm:prSet>
      <dgm:spPr/>
    </dgm:pt>
    <dgm:pt modelId="{1B346492-DDCA-46DA-AB10-F527F1FEBB84}" type="pres">
      <dgm:prSet presAssocID="{64CF0EDA-F7DC-4EBE-B4A8-473E282C4B6D}" presName="sibTrans" presStyleLbl="sibTrans2D1" presStyleIdx="2" presStyleCnt="4"/>
      <dgm:spPr/>
    </dgm:pt>
    <dgm:pt modelId="{035E39AF-3A56-4B07-B3BF-A15FDD219C26}" type="pres">
      <dgm:prSet presAssocID="{64CF0EDA-F7DC-4EBE-B4A8-473E282C4B6D}" presName="connectorText" presStyleLbl="sibTrans2D1" presStyleIdx="2" presStyleCnt="4"/>
      <dgm:spPr/>
    </dgm:pt>
    <dgm:pt modelId="{665D8B9A-A8EB-4A1E-A6FD-DCBFBFB4FCE2}" type="pres">
      <dgm:prSet presAssocID="{6CBD66B9-8E74-437B-889C-C6038A336802}" presName="node" presStyleLbl="node1" presStyleIdx="3" presStyleCnt="5">
        <dgm:presLayoutVars>
          <dgm:bulletEnabled val="1"/>
        </dgm:presLayoutVars>
      </dgm:prSet>
      <dgm:spPr/>
    </dgm:pt>
    <dgm:pt modelId="{98D94CD8-8D44-4409-9FC0-DE0096834BAF}" type="pres">
      <dgm:prSet presAssocID="{BB4D260A-E4C2-40EF-84C9-F92EC38F6D0B}" presName="sibTrans" presStyleLbl="sibTrans2D1" presStyleIdx="3" presStyleCnt="4"/>
      <dgm:spPr/>
    </dgm:pt>
    <dgm:pt modelId="{40E48AB1-DB4A-4383-87F2-A22A89DED805}" type="pres">
      <dgm:prSet presAssocID="{BB4D260A-E4C2-40EF-84C9-F92EC38F6D0B}" presName="connectorText" presStyleLbl="sibTrans2D1" presStyleIdx="3" presStyleCnt="4"/>
      <dgm:spPr/>
    </dgm:pt>
    <dgm:pt modelId="{C55DC3E6-2ED9-4CA3-8B2C-9E4562308971}" type="pres">
      <dgm:prSet presAssocID="{C4A7EC2D-4FEB-418F-94DA-03471B586DD1}" presName="node" presStyleLbl="node1" presStyleIdx="4" presStyleCnt="5">
        <dgm:presLayoutVars>
          <dgm:bulletEnabled val="1"/>
        </dgm:presLayoutVars>
      </dgm:prSet>
      <dgm:spPr/>
    </dgm:pt>
  </dgm:ptLst>
  <dgm:cxnLst>
    <dgm:cxn modelId="{D471A329-AEB8-45D7-B4EB-C6FE2B7A5BCB}" type="presOf" srcId="{05B91D34-2692-40ED-842D-B63FE33D22F0}" destId="{DA3D3EE9-C0C5-4874-A887-7400F9F9E604}" srcOrd="0" destOrd="0" presId="urn:microsoft.com/office/officeart/2005/8/layout/process1"/>
    <dgm:cxn modelId="{5853DF5C-F70A-4D1A-8C06-361F87C7A23D}" srcId="{365068E3-C4A5-4677-855A-5CB105728352}" destId="{05B91D34-2692-40ED-842D-B63FE33D22F0}" srcOrd="2" destOrd="0" parTransId="{3424AA00-36E9-42D3-AFE9-E4193297E57F}" sibTransId="{64CF0EDA-F7DC-4EBE-B4A8-473E282C4B6D}"/>
    <dgm:cxn modelId="{97BB4C5E-D5FB-40D5-91A3-33D4CE7981FB}" type="presOf" srcId="{6CBD66B9-8E74-437B-889C-C6038A336802}" destId="{665D8B9A-A8EB-4A1E-A6FD-DCBFBFB4FCE2}" srcOrd="0" destOrd="0" presId="urn:microsoft.com/office/officeart/2005/8/layout/process1"/>
    <dgm:cxn modelId="{BC649E42-9155-4C95-91D4-B3BAB252F72B}" type="presOf" srcId="{7544CAAC-B278-4FC7-AB89-33B74BD9FCC2}" destId="{A3D73F84-7043-4878-B403-6F8B6711C190}" srcOrd="1" destOrd="0" presId="urn:microsoft.com/office/officeart/2005/8/layout/process1"/>
    <dgm:cxn modelId="{33FD2948-5BD2-48F7-9077-EECB91EE485D}" type="presOf" srcId="{BB4D260A-E4C2-40EF-84C9-F92EC38F6D0B}" destId="{40E48AB1-DB4A-4383-87F2-A22A89DED805}" srcOrd="1" destOrd="0" presId="urn:microsoft.com/office/officeart/2005/8/layout/process1"/>
    <dgm:cxn modelId="{80ABEC69-B08B-4679-A8F7-F252DD39A43B}" type="presOf" srcId="{365068E3-C4A5-4677-855A-5CB105728352}" destId="{2B735340-BC4A-44CF-9632-78EBEB402494}" srcOrd="0" destOrd="0" presId="urn:microsoft.com/office/officeart/2005/8/layout/process1"/>
    <dgm:cxn modelId="{C3AD896A-BAB9-47D5-B323-DAE8279450E8}" type="presOf" srcId="{03B3E045-7CE2-4EEB-94C5-376C757D33CF}" destId="{C31CFB1B-1D36-4839-86A1-ABDCA12DF880}" srcOrd="1" destOrd="0" presId="urn:microsoft.com/office/officeart/2005/8/layout/process1"/>
    <dgm:cxn modelId="{152FA24C-C3D8-48D0-90A6-1F25141BF847}" type="presOf" srcId="{64CF0EDA-F7DC-4EBE-B4A8-473E282C4B6D}" destId="{035E39AF-3A56-4B07-B3BF-A15FDD219C26}" srcOrd="1" destOrd="0" presId="urn:microsoft.com/office/officeart/2005/8/layout/process1"/>
    <dgm:cxn modelId="{6771D258-BBE5-4D65-9EC5-EA97CBE4044F}" srcId="{365068E3-C4A5-4677-855A-5CB105728352}" destId="{6CBD66B9-8E74-437B-889C-C6038A336802}" srcOrd="3" destOrd="0" parTransId="{8A2CD50E-40A0-445A-8D96-66D35F6B8F9E}" sibTransId="{BB4D260A-E4C2-40EF-84C9-F92EC38F6D0B}"/>
    <dgm:cxn modelId="{42045B96-AEE3-4E5E-A248-E4F14D19B384}" srcId="{365068E3-C4A5-4677-855A-5CB105728352}" destId="{EBEAC576-0BCE-4903-9C99-4E790D23662F}" srcOrd="1" destOrd="0" parTransId="{4951EA98-9205-4A18-9843-1A9A010FAB3B}" sibTransId="{03B3E045-7CE2-4EEB-94C5-376C757D33CF}"/>
    <dgm:cxn modelId="{44E1D696-C3C6-430B-869D-60FC8C930716}" type="presOf" srcId="{C4A7EC2D-4FEB-418F-94DA-03471B586DD1}" destId="{C55DC3E6-2ED9-4CA3-8B2C-9E4562308971}" srcOrd="0" destOrd="0" presId="urn:microsoft.com/office/officeart/2005/8/layout/process1"/>
    <dgm:cxn modelId="{FD1BD3AA-405E-4150-B9D7-FDB138C1806B}" type="presOf" srcId="{64CF0EDA-F7DC-4EBE-B4A8-473E282C4B6D}" destId="{1B346492-DDCA-46DA-AB10-F527F1FEBB84}" srcOrd="0" destOrd="0" presId="urn:microsoft.com/office/officeart/2005/8/layout/process1"/>
    <dgm:cxn modelId="{8484C1C9-9255-4920-83CF-D47F76B51E0F}" type="presOf" srcId="{7544CAAC-B278-4FC7-AB89-33B74BD9FCC2}" destId="{CE2F4B54-6CBB-4319-B865-925CCC84CEDB}" srcOrd="0" destOrd="0" presId="urn:microsoft.com/office/officeart/2005/8/layout/process1"/>
    <dgm:cxn modelId="{DF6183D1-A2FA-4878-B545-B46F9C063CEE}" type="presOf" srcId="{EBEAC576-0BCE-4903-9C99-4E790D23662F}" destId="{324717AB-686A-49C2-87BF-8E05F6AC9879}" srcOrd="0" destOrd="0" presId="urn:microsoft.com/office/officeart/2005/8/layout/process1"/>
    <dgm:cxn modelId="{81A563D5-6A72-4E03-897B-9B040EE2B7FC}" srcId="{365068E3-C4A5-4677-855A-5CB105728352}" destId="{C4A7EC2D-4FEB-418F-94DA-03471B586DD1}" srcOrd="4" destOrd="0" parTransId="{DBFA0CC6-4CD1-4272-9C47-E73430A42DC3}" sibTransId="{68C22863-2452-44DE-A91E-4A45C9DA42A6}"/>
    <dgm:cxn modelId="{CBE9DADD-71F4-424B-B46F-D78AB6B486F8}" type="presOf" srcId="{BB4D260A-E4C2-40EF-84C9-F92EC38F6D0B}" destId="{98D94CD8-8D44-4409-9FC0-DE0096834BAF}" srcOrd="0" destOrd="0" presId="urn:microsoft.com/office/officeart/2005/8/layout/process1"/>
    <dgm:cxn modelId="{050B03E0-E578-4B2F-B532-DA4327840337}" type="presOf" srcId="{03B3E045-7CE2-4EEB-94C5-376C757D33CF}" destId="{7481C405-9712-4B67-9875-CCCD4A6A8763}" srcOrd="0" destOrd="0" presId="urn:microsoft.com/office/officeart/2005/8/layout/process1"/>
    <dgm:cxn modelId="{C5EA04E7-66E6-4541-BC07-CD7102E1C91E}" srcId="{365068E3-C4A5-4677-855A-5CB105728352}" destId="{BD8BFD80-50A4-4620-B3A8-33EB7F18E3F7}" srcOrd="0" destOrd="0" parTransId="{5FA17ED7-394F-4684-AB38-95043E9F9617}" sibTransId="{7544CAAC-B278-4FC7-AB89-33B74BD9FCC2}"/>
    <dgm:cxn modelId="{87E274F3-6C70-4E58-ABEB-EE7207136DCF}" type="presOf" srcId="{BD8BFD80-50A4-4620-B3A8-33EB7F18E3F7}" destId="{8360609E-E944-44BD-93C9-F711EB34FFBB}" srcOrd="0" destOrd="0" presId="urn:microsoft.com/office/officeart/2005/8/layout/process1"/>
    <dgm:cxn modelId="{679EECA2-BA88-4081-87D1-BAFDDDABDC74}" type="presParOf" srcId="{2B735340-BC4A-44CF-9632-78EBEB402494}" destId="{8360609E-E944-44BD-93C9-F711EB34FFBB}" srcOrd="0" destOrd="0" presId="urn:microsoft.com/office/officeart/2005/8/layout/process1"/>
    <dgm:cxn modelId="{6F7F15D5-D64D-430F-A82D-1FC3A7D48055}" type="presParOf" srcId="{2B735340-BC4A-44CF-9632-78EBEB402494}" destId="{CE2F4B54-6CBB-4319-B865-925CCC84CEDB}" srcOrd="1" destOrd="0" presId="urn:microsoft.com/office/officeart/2005/8/layout/process1"/>
    <dgm:cxn modelId="{2D9E3324-ADB3-49EE-BA70-35D3C7CC0C3A}" type="presParOf" srcId="{CE2F4B54-6CBB-4319-B865-925CCC84CEDB}" destId="{A3D73F84-7043-4878-B403-6F8B6711C190}" srcOrd="0" destOrd="0" presId="urn:microsoft.com/office/officeart/2005/8/layout/process1"/>
    <dgm:cxn modelId="{B6A968F7-AF22-4B61-B61A-5DA2ADA53127}" type="presParOf" srcId="{2B735340-BC4A-44CF-9632-78EBEB402494}" destId="{324717AB-686A-49C2-87BF-8E05F6AC9879}" srcOrd="2" destOrd="0" presId="urn:microsoft.com/office/officeart/2005/8/layout/process1"/>
    <dgm:cxn modelId="{C9A55769-C9D8-45AD-9F49-F794E095FE63}" type="presParOf" srcId="{2B735340-BC4A-44CF-9632-78EBEB402494}" destId="{7481C405-9712-4B67-9875-CCCD4A6A8763}" srcOrd="3" destOrd="0" presId="urn:microsoft.com/office/officeart/2005/8/layout/process1"/>
    <dgm:cxn modelId="{DC48E769-9269-46C7-85DA-4744A92D2A58}" type="presParOf" srcId="{7481C405-9712-4B67-9875-CCCD4A6A8763}" destId="{C31CFB1B-1D36-4839-86A1-ABDCA12DF880}" srcOrd="0" destOrd="0" presId="urn:microsoft.com/office/officeart/2005/8/layout/process1"/>
    <dgm:cxn modelId="{7B15C375-5C72-4710-BAB4-FBA7D604DEAA}" type="presParOf" srcId="{2B735340-BC4A-44CF-9632-78EBEB402494}" destId="{DA3D3EE9-C0C5-4874-A887-7400F9F9E604}" srcOrd="4" destOrd="0" presId="urn:microsoft.com/office/officeart/2005/8/layout/process1"/>
    <dgm:cxn modelId="{412BC2FB-F9D3-41A7-BF7A-5AA90BA0E39F}" type="presParOf" srcId="{2B735340-BC4A-44CF-9632-78EBEB402494}" destId="{1B346492-DDCA-46DA-AB10-F527F1FEBB84}" srcOrd="5" destOrd="0" presId="urn:microsoft.com/office/officeart/2005/8/layout/process1"/>
    <dgm:cxn modelId="{C54368F8-5D8B-414C-B62B-1ED387BAE4EA}" type="presParOf" srcId="{1B346492-DDCA-46DA-AB10-F527F1FEBB84}" destId="{035E39AF-3A56-4B07-B3BF-A15FDD219C26}" srcOrd="0" destOrd="0" presId="urn:microsoft.com/office/officeart/2005/8/layout/process1"/>
    <dgm:cxn modelId="{49AC87A8-F12F-483E-9608-F782DDDCD5B9}" type="presParOf" srcId="{2B735340-BC4A-44CF-9632-78EBEB402494}" destId="{665D8B9A-A8EB-4A1E-A6FD-DCBFBFB4FCE2}" srcOrd="6" destOrd="0" presId="urn:microsoft.com/office/officeart/2005/8/layout/process1"/>
    <dgm:cxn modelId="{E3942DA1-4086-4CC8-BAFD-DD8EDC19DF04}" type="presParOf" srcId="{2B735340-BC4A-44CF-9632-78EBEB402494}" destId="{98D94CD8-8D44-4409-9FC0-DE0096834BAF}" srcOrd="7" destOrd="0" presId="urn:microsoft.com/office/officeart/2005/8/layout/process1"/>
    <dgm:cxn modelId="{9269A890-E902-444F-978E-BD76AE98960E}" type="presParOf" srcId="{98D94CD8-8D44-4409-9FC0-DE0096834BAF}" destId="{40E48AB1-DB4A-4383-87F2-A22A89DED805}" srcOrd="0" destOrd="0" presId="urn:microsoft.com/office/officeart/2005/8/layout/process1"/>
    <dgm:cxn modelId="{3E1F7D45-1F72-44A0-80E4-14554C2A7FBC}" type="presParOf" srcId="{2B735340-BC4A-44CF-9632-78EBEB402494}" destId="{C55DC3E6-2ED9-4CA3-8B2C-9E456230897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69E0F-9FB8-48F1-A9E6-BEB1F8FF2CB8}">
      <dsp:nvSpPr>
        <dsp:cNvPr id="0" name=""/>
        <dsp:cNvSpPr/>
      </dsp:nvSpPr>
      <dsp:spPr>
        <a:xfrm>
          <a:off x="0" y="0"/>
          <a:ext cx="2998294" cy="97920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Τουριστικά καταφύγια</a:t>
          </a:r>
        </a:p>
      </dsp:txBody>
      <dsp:txXfrm>
        <a:off x="0" y="0"/>
        <a:ext cx="2998294" cy="979200"/>
      </dsp:txXfrm>
    </dsp:sp>
    <dsp:sp modelId="{4ED7B3F3-E4ED-43CE-8161-F9899BDB2722}">
      <dsp:nvSpPr>
        <dsp:cNvPr id="0" name=""/>
        <dsp:cNvSpPr/>
      </dsp:nvSpPr>
      <dsp:spPr>
        <a:xfrm>
          <a:off x="0" y="882252"/>
          <a:ext cx="2998294" cy="2059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74 </a:t>
          </a:r>
          <a:r>
            <a:rPr lang="el-GR" sz="1800" kern="1200" dirty="0" err="1">
              <a:solidFill>
                <a:schemeClr val="accent6">
                  <a:lumMod val="10000"/>
                </a:schemeClr>
              </a:solidFill>
            </a:rPr>
            <a:t>χωροθετήσεις</a:t>
          </a:r>
          <a:endParaRPr lang="el-GR" sz="1800" kern="1200" dirty="0">
            <a:solidFill>
              <a:schemeClr val="accent6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6">
                  <a:lumMod val="10000"/>
                </a:schemeClr>
              </a:solidFill>
            </a:rPr>
            <a:t>5.597</a:t>
          </a: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 θέσεις ελλιμενισμού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6">
                  <a:lumMod val="10000"/>
                </a:schemeClr>
              </a:solidFill>
            </a:rPr>
            <a:t>77 </a:t>
          </a: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θέσεις/καταφύγιο</a:t>
          </a:r>
        </a:p>
      </dsp:txBody>
      <dsp:txXfrm>
        <a:off x="0" y="882252"/>
        <a:ext cx="2998294" cy="2059299"/>
      </dsp:txXfrm>
    </dsp:sp>
    <dsp:sp modelId="{8FB3E8FB-9AF3-423B-BD2C-E2C0AD87A25D}">
      <dsp:nvSpPr>
        <dsp:cNvPr id="0" name=""/>
        <dsp:cNvSpPr/>
      </dsp:nvSpPr>
      <dsp:spPr>
        <a:xfrm>
          <a:off x="3430434" y="0"/>
          <a:ext cx="3110760" cy="97920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Τουριστικά αγκυροβόλια</a:t>
          </a:r>
        </a:p>
      </dsp:txBody>
      <dsp:txXfrm>
        <a:off x="3430434" y="0"/>
        <a:ext cx="3110760" cy="979200"/>
      </dsp:txXfrm>
    </dsp:sp>
    <dsp:sp modelId="{9135231F-38D6-4623-834B-B7C2673A4A6D}">
      <dsp:nvSpPr>
        <dsp:cNvPr id="0" name=""/>
        <dsp:cNvSpPr/>
      </dsp:nvSpPr>
      <dsp:spPr>
        <a:xfrm>
          <a:off x="3425441" y="1064312"/>
          <a:ext cx="3060899" cy="18165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55 </a:t>
          </a:r>
          <a:r>
            <a:rPr lang="el-GR" sz="1800" kern="1200" dirty="0" err="1">
              <a:solidFill>
                <a:schemeClr val="accent6">
                  <a:lumMod val="10000"/>
                </a:schemeClr>
              </a:solidFill>
            </a:rPr>
            <a:t>χωροθετήσεις</a:t>
          </a:r>
          <a:endParaRPr lang="el-GR" sz="1800" kern="1200" dirty="0">
            <a:solidFill>
              <a:schemeClr val="accent6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1.201 θέσεις ελλιμενισμού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22 θέσεις/αγκυροβόλιο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1800" kern="1200" dirty="0">
            <a:solidFill>
              <a:schemeClr val="accent6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1800" kern="1200" dirty="0">
            <a:solidFill>
              <a:schemeClr val="accent6">
                <a:lumMod val="10000"/>
              </a:schemeClr>
            </a:solidFill>
          </a:endParaRPr>
        </a:p>
      </dsp:txBody>
      <dsp:txXfrm>
        <a:off x="3425441" y="1064312"/>
        <a:ext cx="3060899" cy="1816553"/>
      </dsp:txXfrm>
    </dsp:sp>
    <dsp:sp modelId="{3B851485-9FCE-4FF1-A1FA-7953E135818C}">
      <dsp:nvSpPr>
        <dsp:cNvPr id="0" name=""/>
        <dsp:cNvSpPr/>
      </dsp:nvSpPr>
      <dsp:spPr>
        <a:xfrm>
          <a:off x="6953905" y="0"/>
          <a:ext cx="2998294" cy="97920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Ξενοδοχειακοί λιμένες</a:t>
          </a:r>
        </a:p>
      </dsp:txBody>
      <dsp:txXfrm>
        <a:off x="6953905" y="0"/>
        <a:ext cx="2998294" cy="979200"/>
      </dsp:txXfrm>
    </dsp:sp>
    <dsp:sp modelId="{91EF179C-DC48-4FB1-AE09-2727D7F82ACE}">
      <dsp:nvSpPr>
        <dsp:cNvPr id="0" name=""/>
        <dsp:cNvSpPr/>
      </dsp:nvSpPr>
      <dsp:spPr>
        <a:xfrm>
          <a:off x="6953905" y="1064312"/>
          <a:ext cx="2998294" cy="18165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12 </a:t>
          </a:r>
          <a:r>
            <a:rPr lang="el-GR" sz="1800" kern="1200" dirty="0" err="1">
              <a:solidFill>
                <a:schemeClr val="accent6">
                  <a:lumMod val="10000"/>
                </a:schemeClr>
              </a:solidFill>
            </a:rPr>
            <a:t>χωροθετήσεις</a:t>
          </a:r>
          <a:endParaRPr lang="el-GR" sz="1800" kern="1200" dirty="0">
            <a:solidFill>
              <a:schemeClr val="accent6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362 θέσεις ελλιμενισμού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5 σε λειτουργία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accent6">
                  <a:lumMod val="10000"/>
                </a:schemeClr>
              </a:solidFill>
            </a:rPr>
            <a:t>30 θέσεις/ξενοδοχειακό λιμένα</a:t>
          </a:r>
        </a:p>
      </dsp:txBody>
      <dsp:txXfrm>
        <a:off x="6953905" y="1064312"/>
        <a:ext cx="2998294" cy="1816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0609E-E944-44BD-93C9-F711EB34FFBB}">
      <dsp:nvSpPr>
        <dsp:cNvPr id="0" name=""/>
        <dsp:cNvSpPr/>
      </dsp:nvSpPr>
      <dsp:spPr>
        <a:xfrm>
          <a:off x="5345" y="875654"/>
          <a:ext cx="1657140" cy="15025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Αναζήτηση σε βάθος 5 </a:t>
          </a:r>
          <a:r>
            <a:rPr lang="el-GR" sz="1800" kern="1200" dirty="0" err="1"/>
            <a:t>χλμ</a:t>
          </a:r>
          <a:r>
            <a:rPr lang="el-GR" sz="1800" kern="1200" dirty="0"/>
            <a:t> από την ακτογραμμή</a:t>
          </a:r>
        </a:p>
      </dsp:txBody>
      <dsp:txXfrm>
        <a:off x="49354" y="919663"/>
        <a:ext cx="1569122" cy="1414574"/>
      </dsp:txXfrm>
    </dsp:sp>
    <dsp:sp modelId="{CE2F4B54-6CBB-4319-B865-925CCC84CEDB}">
      <dsp:nvSpPr>
        <dsp:cNvPr id="0" name=""/>
        <dsp:cNvSpPr/>
      </dsp:nvSpPr>
      <dsp:spPr>
        <a:xfrm>
          <a:off x="1828200" y="1421465"/>
          <a:ext cx="351313" cy="41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400" kern="1200"/>
        </a:p>
      </dsp:txBody>
      <dsp:txXfrm>
        <a:off x="1828200" y="1503659"/>
        <a:ext cx="245919" cy="246582"/>
      </dsp:txXfrm>
    </dsp:sp>
    <dsp:sp modelId="{324717AB-686A-49C2-87BF-8E05F6AC9879}">
      <dsp:nvSpPr>
        <dsp:cNvPr id="0" name=""/>
        <dsp:cNvSpPr/>
      </dsp:nvSpPr>
      <dsp:spPr>
        <a:xfrm>
          <a:off x="2325342" y="875654"/>
          <a:ext cx="1657140" cy="150259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66 εγκαταστάσεις σε όλη την Ελλάδα</a:t>
          </a:r>
        </a:p>
      </dsp:txBody>
      <dsp:txXfrm>
        <a:off x="2369351" y="919663"/>
        <a:ext cx="1569122" cy="1414574"/>
      </dsp:txXfrm>
    </dsp:sp>
    <dsp:sp modelId="{7481C405-9712-4B67-9875-CCCD4A6A8763}">
      <dsp:nvSpPr>
        <dsp:cNvPr id="0" name=""/>
        <dsp:cNvSpPr/>
      </dsp:nvSpPr>
      <dsp:spPr>
        <a:xfrm>
          <a:off x="4148196" y="1421465"/>
          <a:ext cx="351313" cy="41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400" kern="1200"/>
        </a:p>
      </dsp:txBody>
      <dsp:txXfrm>
        <a:off x="4148196" y="1503659"/>
        <a:ext cx="245919" cy="246582"/>
      </dsp:txXfrm>
    </dsp:sp>
    <dsp:sp modelId="{DA3D3EE9-C0C5-4874-A887-7400F9F9E604}">
      <dsp:nvSpPr>
        <dsp:cNvPr id="0" name=""/>
        <dsp:cNvSpPr/>
      </dsp:nvSpPr>
      <dsp:spPr>
        <a:xfrm>
          <a:off x="4645338" y="875654"/>
          <a:ext cx="1657140" cy="15025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Αναζήτηση δεδομένων χωρητικότητας από ανοικτές πηγές</a:t>
          </a:r>
        </a:p>
      </dsp:txBody>
      <dsp:txXfrm>
        <a:off x="4689347" y="919663"/>
        <a:ext cx="1569122" cy="1414574"/>
      </dsp:txXfrm>
    </dsp:sp>
    <dsp:sp modelId="{1B346492-DDCA-46DA-AB10-F527F1FEBB84}">
      <dsp:nvSpPr>
        <dsp:cNvPr id="0" name=""/>
        <dsp:cNvSpPr/>
      </dsp:nvSpPr>
      <dsp:spPr>
        <a:xfrm>
          <a:off x="6468193" y="1421465"/>
          <a:ext cx="351313" cy="41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400" kern="1200"/>
        </a:p>
      </dsp:txBody>
      <dsp:txXfrm>
        <a:off x="6468193" y="1503659"/>
        <a:ext cx="245919" cy="246582"/>
      </dsp:txXfrm>
    </dsp:sp>
    <dsp:sp modelId="{665D8B9A-A8EB-4A1E-A6FD-DCBFBFB4FCE2}">
      <dsp:nvSpPr>
        <dsp:cNvPr id="0" name=""/>
        <dsp:cNvSpPr/>
      </dsp:nvSpPr>
      <dsp:spPr>
        <a:xfrm>
          <a:off x="6965335" y="875654"/>
          <a:ext cx="1657140" cy="15025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Εκτίμηση χωρητικότητας βάση εμβαδού</a:t>
          </a:r>
        </a:p>
      </dsp:txBody>
      <dsp:txXfrm>
        <a:off x="7009344" y="919663"/>
        <a:ext cx="1569122" cy="1414574"/>
      </dsp:txXfrm>
    </dsp:sp>
    <dsp:sp modelId="{98D94CD8-8D44-4409-9FC0-DE0096834BAF}">
      <dsp:nvSpPr>
        <dsp:cNvPr id="0" name=""/>
        <dsp:cNvSpPr/>
      </dsp:nvSpPr>
      <dsp:spPr>
        <a:xfrm>
          <a:off x="8788189" y="1421465"/>
          <a:ext cx="351313" cy="4109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400" kern="1200"/>
        </a:p>
      </dsp:txBody>
      <dsp:txXfrm>
        <a:off x="8788189" y="1503659"/>
        <a:ext cx="245919" cy="246582"/>
      </dsp:txXfrm>
    </dsp:sp>
    <dsp:sp modelId="{C55DC3E6-2ED9-4CA3-8B2C-9E4562308971}">
      <dsp:nvSpPr>
        <dsp:cNvPr id="0" name=""/>
        <dsp:cNvSpPr/>
      </dsp:nvSpPr>
      <dsp:spPr>
        <a:xfrm>
          <a:off x="9285331" y="875654"/>
          <a:ext cx="1657140" cy="1502592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11.783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θέσεις</a:t>
          </a:r>
        </a:p>
      </dsp:txBody>
      <dsp:txXfrm>
        <a:off x="9329340" y="919663"/>
        <a:ext cx="1569122" cy="1414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?><Relationships xmlns="http://schemas.openxmlformats.org/package/2006/relationships"><Relationship Target="../theme/theme3.xml" Type="http://schemas.openxmlformats.org/officeDocument/2006/relationships/theme" Id="rId1"></Relationship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CCEA5-C5E5-B343-970C-7BA1F52D586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36552-EAB0-E345-BE17-187A0E2C4F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667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?><Relationships xmlns="http://schemas.openxmlformats.org/package/2006/relationships"><Relationship Target="../theme/theme2.xml" Type="http://schemas.openxmlformats.org/officeDocument/2006/relationships/theme" Id="rId1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3D53C-4644-8349-ADDB-B96C5E743C6B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1F1AE-3D73-454A-B82B-E1593CF1C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5903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70bd74de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70bd74de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DBE3E-2C2E-4D6E-C1ED-63E8080E7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C3C56313-2494-418F-098A-0EC088E682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DD8EB3-5582-4FDB-86DE-A3089DE26C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C6023647-7128-1763-49AC-370F08994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13ABA9F-20ED-D1AB-E472-E5ECE81C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0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8F173-7D25-EDA4-7159-680D4F12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66864787-1C91-5F01-8E78-9EBDF49137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DD8EB3-5582-4FDB-86DE-A3089DE26C5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CB1A5D61-EF15-7A1A-1372-78C84D156A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A9C133F1-8D4C-CB83-DF9F-5EBB35AD66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0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CED1B-BF6D-F89B-5C4E-7C2278E64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32856891-F990-E5F8-2F3B-F960F4CC1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DD8EB3-5582-4FDB-86DE-A3089DE26C5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C9B9FE05-C831-87E0-A15F-30073439E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C2DE19D5-AC3B-0B54-8EA4-6317AFEBE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1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>
          <a:extLst>
            <a:ext uri="{FF2B5EF4-FFF2-40B4-BE49-F238E27FC236}">
              <a16:creationId xmlns:a16="http://schemas.microsoft.com/office/drawing/2014/main" id="{7CE14DE0-6BDC-99CB-B8FB-F40C0D7B7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70bd74dec0_0_0:notes">
            <a:extLst>
              <a:ext uri="{FF2B5EF4-FFF2-40B4-BE49-F238E27FC236}">
                <a16:creationId xmlns:a16="http://schemas.microsoft.com/office/drawing/2014/main" id="{940A7C53-F914-0FDE-A3CF-112AE224A9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70bd74dec0_0_0:notes">
            <a:extLst>
              <a:ext uri="{FF2B5EF4-FFF2-40B4-BE49-F238E27FC236}">
                <a16:creationId xmlns:a16="http://schemas.microsoft.com/office/drawing/2014/main" id="{30BAC320-1312-C482-6D93-3E35681BBA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5453078"/>
      </p:ext>
    </p:extLst>
  </p:cSld>
  <p:clrMapOvr>
    <a:masterClrMapping/>
  </p:clrMapOvr>
</p:notes>
</file>

<file path=ppt/slideLayouts/_rels/slideLayout1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0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11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2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3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4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15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16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17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18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19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20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1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2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3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4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5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6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7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8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29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30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1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2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3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4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5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6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7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8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39.xml.rels><?xml version="1.0" encoding="UTF-8" ?><Relationships xmlns="http://schemas.openxmlformats.org/package/2006/relationships"><Relationship Target="../slideMasters/slideMaster1.xml" Type="http://schemas.openxmlformats.org/officeDocument/2006/relationships/slideMaster" Id="rId1"></Relationship></Relationships>
</file>

<file path=ppt/slideLayouts/_rels/slideLayout4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5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6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7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8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_rels/slideLayout9.xml.rels><?xml version="1.0" encoding="UTF-8" ?><Relationships xmlns="http://schemas.openxmlformats.org/package/2006/relationships"><Relationship Target="../media/image1.emf" Type="http://schemas.openxmlformats.org/officeDocument/2006/relationships/image" Id="rId2"></Relationship><Relationship Target="../slideMasters/slideMaster1.xml" Type="http://schemas.openxmlformats.org/officeDocument/2006/relationships/slideMaster" Id="rId1"></Relationship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0F1B2C-74FF-334F-AF38-CA91CA2A65EB}"/>
              </a:ext>
            </a:extLst>
          </p:cNvPr>
          <p:cNvSpPr/>
          <p:nvPr userDrawn="1"/>
        </p:nvSpPr>
        <p:spPr>
          <a:xfrm>
            <a:off x="-1" y="6578222"/>
            <a:ext cx="11021907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D429D2-3F92-1D45-95DB-955D35EEE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478" y="6523892"/>
            <a:ext cx="1078522" cy="3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- Τίτλος">
            <a:extLst>
              <a:ext uri="{FF2B5EF4-FFF2-40B4-BE49-F238E27FC236}">
                <a16:creationId xmlns:a16="http://schemas.microsoft.com/office/drawing/2014/main" id="{698B4247-A350-2A4D-B43C-C545D08E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l-GR" dirty="0">
              <a:latin typeface="Calibri"/>
              <a:cs typeface="Calibri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02236AC-3D23-EF4F-B55F-2EF939419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06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78222"/>
            <a:ext cx="12192000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5737" y="6086291"/>
            <a:ext cx="1910687" cy="4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1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75363" y="274639"/>
            <a:ext cx="1207036" cy="56770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26137" cy="5677097"/>
          </a:xfr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78222"/>
            <a:ext cx="12192000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5737" y="6086291"/>
            <a:ext cx="1910687" cy="4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1"/>
            <a:ext cx="11074400" cy="5900200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78222"/>
            <a:ext cx="12192000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5737" y="6086291"/>
            <a:ext cx="1910687" cy="4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7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6" name="Rectangle 5"/>
          <p:cNvSpPr/>
          <p:nvPr userDrawn="1"/>
        </p:nvSpPr>
        <p:spPr>
          <a:xfrm>
            <a:off x="0" y="6578222"/>
            <a:ext cx="12192000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5737" y="6086291"/>
            <a:ext cx="1910687" cy="4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11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1147200"/>
            <a:ext cx="4460000" cy="27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185FAE"/>
                </a:solidFill>
                <a:latin typeface="Calibri"/>
                <a:cs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60000" y="3765767"/>
            <a:ext cx="4460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Calibri"/>
                <a:cs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783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00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77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270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002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540B67-063C-2649-ABC8-6DAB09CCA765}"/>
              </a:ext>
            </a:extLst>
          </p:cNvPr>
          <p:cNvSpPr/>
          <p:nvPr userDrawn="1"/>
        </p:nvSpPr>
        <p:spPr>
          <a:xfrm>
            <a:off x="-1" y="6578222"/>
            <a:ext cx="11021907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747CE-AB26-B944-80BE-D22C3B39D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478" y="6436580"/>
            <a:ext cx="1078522" cy="4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9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872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192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3636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1337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838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260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943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438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4155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93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Calibri" panose="020F0502020204030204" pitchFamily="34" charset="0"/>
                <a:ea typeface="Roboto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alibri"/>
                <a:ea typeface="Roboto" charset="0"/>
                <a:cs typeface="Calibri"/>
              </a:defRPr>
            </a:lvl1pPr>
            <a:lvl2pPr>
              <a:defRPr sz="2000">
                <a:latin typeface="Calibri"/>
                <a:ea typeface="Roboto" charset="0"/>
                <a:cs typeface="Calibri"/>
              </a:defRPr>
            </a:lvl2pPr>
            <a:lvl3pPr>
              <a:defRPr sz="2400">
                <a:latin typeface="Calibri"/>
                <a:ea typeface="Roboto" charset="0"/>
                <a:cs typeface="Calibri"/>
              </a:defRPr>
            </a:lvl3pPr>
            <a:lvl4pPr>
              <a:defRPr sz="2400">
                <a:latin typeface="Calibri"/>
                <a:ea typeface="Roboto" charset="0"/>
                <a:cs typeface="Calibri"/>
              </a:defRPr>
            </a:lvl4pPr>
            <a:lvl5pPr>
              <a:defRPr sz="2400">
                <a:latin typeface="Calibri"/>
                <a:ea typeface="Roboto" charset="0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6578222"/>
            <a:ext cx="11021907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478" y="6436580"/>
            <a:ext cx="1078522" cy="4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07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637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98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129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3940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5565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646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060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1621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686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rgbClr val="185FAE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11362267" cy="4718050"/>
          </a:xfrm>
        </p:spPr>
        <p:txBody>
          <a:bodyPr vert="horz"/>
          <a:lstStyle>
            <a:lvl1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2pPr>
            <a:lvl3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3pPr>
            <a:lvl4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4pPr>
            <a:lvl5pPr>
              <a:defRPr sz="2400">
                <a:solidFill>
                  <a:schemeClr val="accent5">
                    <a:lumMod val="1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860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F5E8D-3E2B-9946-89CA-3992E7AE43C1}"/>
              </a:ext>
            </a:extLst>
          </p:cNvPr>
          <p:cNvSpPr/>
          <p:nvPr userDrawn="1"/>
        </p:nvSpPr>
        <p:spPr>
          <a:xfrm>
            <a:off x="-1" y="6578222"/>
            <a:ext cx="11021907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AABCB-7DAA-6E40-A1AE-26A6D8104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478" y="6436580"/>
            <a:ext cx="1078522" cy="4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6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6C1E8C-907D-8B40-9BF7-BEA6FE7572EA}"/>
              </a:ext>
            </a:extLst>
          </p:cNvPr>
          <p:cNvSpPr/>
          <p:nvPr userDrawn="1"/>
        </p:nvSpPr>
        <p:spPr>
          <a:xfrm>
            <a:off x="-1" y="6578222"/>
            <a:ext cx="11021907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8AED5-01A5-2F41-B947-911F35C636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478" y="6523892"/>
            <a:ext cx="1078522" cy="3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3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578222"/>
            <a:ext cx="12192000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5737" y="6086291"/>
            <a:ext cx="1910687" cy="4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3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3DBA6-6270-4743-A5C6-ECB66E9491EE}"/>
              </a:ext>
            </a:extLst>
          </p:cNvPr>
          <p:cNvSpPr/>
          <p:nvPr userDrawn="1"/>
        </p:nvSpPr>
        <p:spPr>
          <a:xfrm>
            <a:off x="-1" y="6578222"/>
            <a:ext cx="11021907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A40AA4-1DCE-7E49-934C-FFC91A0F4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478" y="6523892"/>
            <a:ext cx="1078522" cy="3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169236-C96E-8C47-90E8-1541853EB9FB}"/>
              </a:ext>
            </a:extLst>
          </p:cNvPr>
          <p:cNvSpPr/>
          <p:nvPr userDrawn="1"/>
        </p:nvSpPr>
        <p:spPr>
          <a:xfrm>
            <a:off x="-1" y="6578222"/>
            <a:ext cx="11021907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56359-72D9-D34A-977D-32E249AB4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478" y="6523892"/>
            <a:ext cx="1078522" cy="3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5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78222"/>
            <a:ext cx="12192000" cy="279779"/>
          </a:xfrm>
          <a:prstGeom prst="rect">
            <a:avLst/>
          </a:prstGeom>
          <a:solidFill>
            <a:srgbClr val="35A0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5737" y="6086291"/>
            <a:ext cx="1910687" cy="4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40610"/>
      </p:ext>
    </p:extLst>
  </p:cSld>
  <p:clrMapOvr>
    <a:masterClrMapping/>
  </p:clrMapOvr>
</p:sldLayout>
</file>

<file path=ppt/slideMasters/_rels/slideMaster1.xml.rels><?xml version="1.0" encoding="UTF-8" ?><Relationships xmlns="http://schemas.openxmlformats.org/package/2006/relationships"><Relationship Target="../slideLayouts/slideLayout13.xml" Type="http://schemas.openxmlformats.org/officeDocument/2006/relationships/slideLayout" Id="rId13"></Relationship><Relationship Target="../slideLayouts/slideLayout18.xml" Type="http://schemas.openxmlformats.org/officeDocument/2006/relationships/slideLayout" Id="rId18"></Relationship><Relationship Target="../slideLayouts/slideLayout26.xml" Type="http://schemas.openxmlformats.org/officeDocument/2006/relationships/slideLayout" Id="rId26"></Relationship><Relationship Target="../slideLayouts/slideLayout39.xml" Type="http://schemas.openxmlformats.org/officeDocument/2006/relationships/slideLayout" Id="rId39"></Relationship><Relationship Target="../slideLayouts/slideLayout21.xml" Type="http://schemas.openxmlformats.org/officeDocument/2006/relationships/slideLayout" Id="rId21"></Relationship><Relationship Target="../slideLayouts/slideLayout34.xml" Type="http://schemas.openxmlformats.org/officeDocument/2006/relationships/slideLayout" Id="rId34"></Relationship><Relationship Target="../slideLayouts/slideLayout7.xml" Type="http://schemas.openxmlformats.org/officeDocument/2006/relationships/slideLayout" Id="rId7"></Relationship><Relationship Target="../slideLayouts/slideLayout12.xml" Type="http://schemas.openxmlformats.org/officeDocument/2006/relationships/slideLayout" Id="rId12"></Relationship><Relationship Target="../slideLayouts/slideLayout17.xml" Type="http://schemas.openxmlformats.org/officeDocument/2006/relationships/slideLayout" Id="rId17"></Relationship><Relationship Target="../slideLayouts/slideLayout25.xml" Type="http://schemas.openxmlformats.org/officeDocument/2006/relationships/slideLayout" Id="rId25"></Relationship><Relationship Target="../slideLayouts/slideLayout33.xml" Type="http://schemas.openxmlformats.org/officeDocument/2006/relationships/slideLayout" Id="rId33"></Relationship><Relationship Target="../slideLayouts/slideLayout38.xml" Type="http://schemas.openxmlformats.org/officeDocument/2006/relationships/slideLayout" Id="rId38"></Relationship><Relationship Target="../slideLayouts/slideLayout2.xml" Type="http://schemas.openxmlformats.org/officeDocument/2006/relationships/slideLayout" Id="rId2"></Relationship><Relationship Target="../slideLayouts/slideLayout16.xml" Type="http://schemas.openxmlformats.org/officeDocument/2006/relationships/slideLayout" Id="rId16"></Relationship><Relationship Target="../slideLayouts/slideLayout20.xml" Type="http://schemas.openxmlformats.org/officeDocument/2006/relationships/slideLayout" Id="rId20"></Relationship><Relationship Target="../slideLayouts/slideLayout29.xml" Type="http://schemas.openxmlformats.org/officeDocument/2006/relationships/slideLayout" Id="rId29"></Relationship><Relationship Target="../slideLayouts/slideLayout1.xml" Type="http://schemas.openxmlformats.org/officeDocument/2006/relationships/slideLayout" Id="rId1"></Relationship><Relationship Target="../slideLayouts/slideLayout6.xml" Type="http://schemas.openxmlformats.org/officeDocument/2006/relationships/slideLayout" Id="rId6"></Relationship><Relationship Target="../slideLayouts/slideLayout11.xml" Type="http://schemas.openxmlformats.org/officeDocument/2006/relationships/slideLayout" Id="rId11"></Relationship><Relationship Target="../slideLayouts/slideLayout24.xml" Type="http://schemas.openxmlformats.org/officeDocument/2006/relationships/slideLayout" Id="rId24"></Relationship><Relationship Target="../slideLayouts/slideLayout32.xml" Type="http://schemas.openxmlformats.org/officeDocument/2006/relationships/slideLayout" Id="rId32"></Relationship><Relationship Target="../slideLayouts/slideLayout37.xml" Type="http://schemas.openxmlformats.org/officeDocument/2006/relationships/slideLayout" Id="rId37"></Relationship><Relationship Target="../theme/theme1.xml" Type="http://schemas.openxmlformats.org/officeDocument/2006/relationships/theme" Id="rId40"></Relationship><Relationship Target="../slideLayouts/slideLayout5.xml" Type="http://schemas.openxmlformats.org/officeDocument/2006/relationships/slideLayout" Id="rId5"></Relationship><Relationship Target="../slideLayouts/slideLayout15.xml" Type="http://schemas.openxmlformats.org/officeDocument/2006/relationships/slideLayout" Id="rId15"></Relationship><Relationship Target="../slideLayouts/slideLayout23.xml" Type="http://schemas.openxmlformats.org/officeDocument/2006/relationships/slideLayout" Id="rId23"></Relationship><Relationship Target="../slideLayouts/slideLayout28.xml" Type="http://schemas.openxmlformats.org/officeDocument/2006/relationships/slideLayout" Id="rId28"></Relationship><Relationship Target="../slideLayouts/slideLayout36.xml" Type="http://schemas.openxmlformats.org/officeDocument/2006/relationships/slideLayout" Id="rId36"></Relationship><Relationship Target="../slideLayouts/slideLayout10.xml" Type="http://schemas.openxmlformats.org/officeDocument/2006/relationships/slideLayout" Id="rId10"></Relationship><Relationship Target="../slideLayouts/slideLayout19.xml" Type="http://schemas.openxmlformats.org/officeDocument/2006/relationships/slideLayout" Id="rId19"></Relationship><Relationship Target="../slideLayouts/slideLayout31.xml" Type="http://schemas.openxmlformats.org/officeDocument/2006/relationships/slideLayout" Id="rId31"></Relationship><Relationship Target="../slideLayouts/slideLayout4.xml" Type="http://schemas.openxmlformats.org/officeDocument/2006/relationships/slideLayout" Id="rId4"></Relationship><Relationship Target="../slideLayouts/slideLayout9.xml" Type="http://schemas.openxmlformats.org/officeDocument/2006/relationships/slideLayout" Id="rId9"></Relationship><Relationship Target="../slideLayouts/slideLayout14.xml" Type="http://schemas.openxmlformats.org/officeDocument/2006/relationships/slideLayout" Id="rId14"></Relationship><Relationship Target="../slideLayouts/slideLayout22.xml" Type="http://schemas.openxmlformats.org/officeDocument/2006/relationships/slideLayout" Id="rId22"></Relationship><Relationship Target="../slideLayouts/slideLayout27.xml" Type="http://schemas.openxmlformats.org/officeDocument/2006/relationships/slideLayout" Id="rId27"></Relationship><Relationship Target="../slideLayouts/slideLayout30.xml" Type="http://schemas.openxmlformats.org/officeDocument/2006/relationships/slideLayout" Id="rId30"></Relationship><Relationship Target="../slideLayouts/slideLayout35.xml" Type="http://schemas.openxmlformats.org/officeDocument/2006/relationships/slideLayout" Id="rId35"></Relationship><Relationship Target="../slideLayouts/slideLayout8.xml" Type="http://schemas.openxmlformats.org/officeDocument/2006/relationships/slideLayout" Id="rId8"></Relationship><Relationship Target="../slideLayouts/slideLayout3.xml" Type="http://schemas.openxmlformats.org/officeDocument/2006/relationships/slideLayout" Id="rId3"></Relationship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15641"/>
            <a:ext cx="10972800" cy="4652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966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4" r:id="rId15"/>
    <p:sldLayoutId id="2147483666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90" r:id="rId35"/>
    <p:sldLayoutId id="2147483691" r:id="rId36"/>
    <p:sldLayoutId id="2147483692" r:id="rId37"/>
    <p:sldLayoutId id="2147483693" r:id="rId38"/>
    <p:sldLayoutId id="2147483694" r:id="rId3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?><Relationships xmlns="http://schemas.openxmlformats.org/package/2006/relationships"><Relationship Target="../media/image2.png" Type="http://schemas.openxmlformats.org/officeDocument/2006/relationships/image" Id="rId3"></Relationship><Relationship Target="../notesSlides/notesSlide1.xml" Type="http://schemas.openxmlformats.org/officeDocument/2006/relationships/notesSlide" Id="rId2"></Relationship><Relationship Target="../slideLayouts/slideLayout15.xml" Type="http://schemas.openxmlformats.org/officeDocument/2006/relationships/slideLayout" Id="rId1"></Relationship><Relationship Target="../media/image5.png" Type="http://schemas.openxmlformats.org/officeDocument/2006/relationships/image" Id="rId6"></Relationship><Relationship Target="../media/image4.svg" Type="http://schemas.openxmlformats.org/officeDocument/2006/relationships/image" Id="rId5"></Relationship><Relationship Target="../media/image3.png" Type="http://schemas.openxmlformats.org/officeDocument/2006/relationships/image" Id="rId4"></Relationship></Relationships>
</file>

<file path=ppt/slides/_rels/slide10.xml.rels><?xml version="1.0" encoding="UTF-8" ?><Relationships xmlns="http://schemas.openxmlformats.org/package/2006/relationships"><Relationship Target="../media/image8.jpg" Type="http://schemas.openxmlformats.org/officeDocument/2006/relationships/image" Id="rId2"></Relationship><Relationship Target="../slideLayouts/slideLayout20.xml" Type="http://schemas.openxmlformats.org/officeDocument/2006/relationships/slideLayout" Id="rId1"></Relationship></Relationships>
</file>

<file path=ppt/slides/_rels/slide11.xml.rels><?xml version="1.0" encoding="UTF-8" ?><Relationships xmlns="http://schemas.openxmlformats.org/package/2006/relationships"><Relationship Target="../slideLayouts/slideLayout21.xml" Type="http://schemas.openxmlformats.org/officeDocument/2006/relationships/slideLayout" Id="rId1"></Relationship></Relationships>
</file>

<file path=ppt/slides/_rels/slide12.xml.rels><?xml version="1.0" encoding="UTF-8" ?><Relationships xmlns="http://schemas.openxmlformats.org/package/2006/relationships"><Relationship Target="../slideLayouts/slideLayout21.xml" Type="http://schemas.openxmlformats.org/officeDocument/2006/relationships/slideLayout" Id="rId1"></Relationship></Relationships>
</file>

<file path=ppt/slides/_rels/slide13.xml.rels><?xml version="1.0" encoding="UTF-8" ?><Relationships xmlns="http://schemas.openxmlformats.org/package/2006/relationships"><Relationship Target="../diagrams/layout1.xml" Type="http://schemas.openxmlformats.org/officeDocument/2006/relationships/diagramLayout" Id="rId3"></Relationship><Relationship Target="../diagrams/data1.xml" Type="http://schemas.openxmlformats.org/officeDocument/2006/relationships/diagramData" Id="rId2"></Relationship><Relationship Target="../slideLayouts/slideLayout22.xml" Type="http://schemas.openxmlformats.org/officeDocument/2006/relationships/slideLayout" Id="rId1"></Relationship><Relationship Target="../diagrams/drawing1.xml" Type="http://schemas.microsoft.com/office/2007/relationships/diagramDrawing" Id="rId6"></Relationship><Relationship Target="../diagrams/colors1.xml" Type="http://schemas.openxmlformats.org/officeDocument/2006/relationships/diagramColors" Id="rId5"></Relationship><Relationship Target="../diagrams/quickStyle1.xml" Type="http://schemas.openxmlformats.org/officeDocument/2006/relationships/diagramQuickStyle" Id="rId4"></Relationship></Relationships>
</file>

<file path=ppt/slides/_rels/slide14.xml.rels><?xml version="1.0" encoding="UTF-8" ?><Relationships xmlns="http://schemas.openxmlformats.org/package/2006/relationships"><Relationship Target="../slideLayouts/slideLayout23.xml" Type="http://schemas.openxmlformats.org/officeDocument/2006/relationships/slideLayout" Id="rId1"></Relationship></Relationships>
</file>

<file path=ppt/slides/_rels/slide15.xml.rels><?xml version="1.0" encoding="UTF-8" ?><Relationships xmlns="http://schemas.openxmlformats.org/package/2006/relationships"><Relationship Target="../diagrams/layout2.xml" Type="http://schemas.openxmlformats.org/officeDocument/2006/relationships/diagramLayout" Id="rId3"></Relationship><Relationship Target="../diagrams/data2.xml" Type="http://schemas.openxmlformats.org/officeDocument/2006/relationships/diagramData" Id="rId2"></Relationship><Relationship Target="../slideLayouts/slideLayout24.xml" Type="http://schemas.openxmlformats.org/officeDocument/2006/relationships/slideLayout" Id="rId1"></Relationship><Relationship Target="../diagrams/drawing2.xml" Type="http://schemas.microsoft.com/office/2007/relationships/diagramDrawing" Id="rId6"></Relationship><Relationship Target="../diagrams/colors2.xml" Type="http://schemas.openxmlformats.org/officeDocument/2006/relationships/diagramColors" Id="rId5"></Relationship><Relationship Target="../diagrams/quickStyle2.xml" Type="http://schemas.openxmlformats.org/officeDocument/2006/relationships/diagramQuickStyle" Id="rId4"></Relationship></Relationships>
</file>

<file path=ppt/slides/_rels/slide16.xml.rels><?xml version="1.0" encoding="UTF-8" ?><Relationships xmlns="http://schemas.openxmlformats.org/package/2006/relationships"><Relationship Target="../slideLayouts/slideLayout25.xml" Type="http://schemas.openxmlformats.org/officeDocument/2006/relationships/slideLayout" Id="rId1"></Relationship></Relationships>
</file>

<file path=ppt/slides/_rels/slide17.xml.rels><?xml version="1.0" encoding="UTF-8" ?><Relationships xmlns="http://schemas.openxmlformats.org/package/2006/relationships"><Relationship Target="../slideLayouts/slideLayout26.xml" Type="http://schemas.openxmlformats.org/officeDocument/2006/relationships/slideLayout" Id="rId1"></Relationship></Relationships>
</file>

<file path=ppt/slides/_rels/slide18.xml.rels><?xml version="1.0" encoding="UTF-8" ?><Relationships xmlns="http://schemas.openxmlformats.org/package/2006/relationships"><Relationship Target="../slideLayouts/slideLayout27.xml" Type="http://schemas.openxmlformats.org/officeDocument/2006/relationships/slideLayout" Id="rId1"></Relationship></Relationships>
</file>

<file path=ppt/slides/_rels/slide19.xml.rels><?xml version="1.0" encoding="UTF-8" ?><Relationships xmlns="http://schemas.openxmlformats.org/package/2006/relationships"><Relationship Target="../charts/chart6.xml" Type="http://schemas.openxmlformats.org/officeDocument/2006/relationships/chart" Id="rId3"></Relationship><Relationship Target="../charts/chart5.xml" Type="http://schemas.openxmlformats.org/officeDocument/2006/relationships/chart" Id="rId2"></Relationship><Relationship Target="../slideLayouts/slideLayout28.xml" Type="http://schemas.openxmlformats.org/officeDocument/2006/relationships/slideLayout" Id="rId1"></Relationship></Relationships>
</file>

<file path=ppt/slides/_rels/slide2.xml.rels><?xml version="1.0" encoding="UTF-8" ?><Relationships xmlns="http://schemas.openxmlformats.org/package/2006/relationships"><Relationship Target="../slideLayouts/slideLayout3.xml" Type="http://schemas.openxmlformats.org/officeDocument/2006/relationships/slideLayout" Id="rId1"></Relationship></Relationships>
</file>

<file path=ppt/slides/_rels/slide20.xml.rels><?xml version="1.0" encoding="UTF-8" ?><Relationships xmlns="http://schemas.openxmlformats.org/package/2006/relationships"><Relationship Target="../slideLayouts/slideLayout29.xml" Type="http://schemas.openxmlformats.org/officeDocument/2006/relationships/slideLayout" Id="rId1"></Relationship></Relationships>
</file>

<file path=ppt/slides/_rels/slide21.xml.rels><?xml version="1.0" encoding="UTF-8" ?><Relationships xmlns="http://schemas.openxmlformats.org/package/2006/relationships"><Relationship Target="../media/image9.png" Type="http://schemas.openxmlformats.org/officeDocument/2006/relationships/image" Id="rId2"></Relationship><Relationship Target="../slideLayouts/slideLayout30.xml" Type="http://schemas.openxmlformats.org/officeDocument/2006/relationships/slideLayout" Id="rId1"></Relationship></Relationships>
</file>

<file path=ppt/slides/_rels/slide22.xml.rels><?xml version="1.0" encoding="UTF-8" ?><Relationships xmlns="http://schemas.openxmlformats.org/package/2006/relationships"><Relationship Target="../media/image10.png" Type="http://schemas.openxmlformats.org/officeDocument/2006/relationships/image" Id="rId2"></Relationship><Relationship Target="../slideLayouts/slideLayout31.xml" Type="http://schemas.openxmlformats.org/officeDocument/2006/relationships/slideLayout" Id="rId1"></Relationship></Relationships>
</file>

<file path=ppt/slides/_rels/slide23.xml.rels><?xml version="1.0" encoding="UTF-8" ?><Relationships xmlns="http://schemas.openxmlformats.org/package/2006/relationships"><Relationship Target="#_msoanchor_2" Type="http://schemas.openxmlformats.org/officeDocument/2006/relationships/hyperlink" Id="rId3"></Relationship><Relationship Target="#_msoanchor_1" Type="http://schemas.openxmlformats.org/officeDocument/2006/relationships/hyperlink" Id="rId2"></Relationship><Relationship Target="../slideLayouts/slideLayout32.xml" Type="http://schemas.openxmlformats.org/officeDocument/2006/relationships/slideLayout" Id="rId1"></Relationship></Relationships>
</file>

<file path=ppt/slides/_rels/slide24.xml.rels><?xml version="1.0" encoding="UTF-8" ?><Relationships xmlns="http://schemas.openxmlformats.org/package/2006/relationships"><Relationship Target="../media/image11.jpeg" Type="http://schemas.openxmlformats.org/officeDocument/2006/relationships/image" Id="rId2"></Relationship><Relationship Target="../slideLayouts/slideLayout33.xml" Type="http://schemas.openxmlformats.org/officeDocument/2006/relationships/slideLayout" Id="rId1"></Relationship></Relationships>
</file>

<file path=ppt/slides/_rels/slide25.xml.rels><?xml version="1.0" encoding="UTF-8" ?><Relationships xmlns="http://schemas.openxmlformats.org/package/2006/relationships"><Relationship Target="../media/image12.png" Type="http://schemas.openxmlformats.org/officeDocument/2006/relationships/image" Id="rId2"></Relationship><Relationship Target="../slideLayouts/slideLayout34.xml" Type="http://schemas.openxmlformats.org/officeDocument/2006/relationships/slideLayout" Id="rId1"></Relationship></Relationships>
</file>

<file path=ppt/slides/_rels/slide26.xml.rels><?xml version="1.0" encoding="UTF-8" ?><Relationships xmlns="http://schemas.openxmlformats.org/package/2006/relationships"><Relationship Target="../media/image13.png" Type="http://schemas.openxmlformats.org/officeDocument/2006/relationships/image" Id="rId2"></Relationship><Relationship Target="../slideLayouts/slideLayout35.xml" Type="http://schemas.openxmlformats.org/officeDocument/2006/relationships/slideLayout" Id="rId1"></Relationship></Relationships>
</file>

<file path=ppt/slides/_rels/slide27.xml.rels><?xml version="1.0" encoding="UTF-8" ?><Relationships xmlns="http://schemas.openxmlformats.org/package/2006/relationships"><Relationship Target="../media/image14.png" Type="http://schemas.openxmlformats.org/officeDocument/2006/relationships/image" Id="rId2"></Relationship><Relationship Target="../slideLayouts/slideLayout35.xml" Type="http://schemas.openxmlformats.org/officeDocument/2006/relationships/slideLayout" Id="rId1"></Relationship></Relationships>
</file>

<file path=ppt/slides/_rels/slide28.xml.rels><?xml version="1.0" encoding="UTF-8" ?><Relationships xmlns="http://schemas.openxmlformats.org/package/2006/relationships"><Relationship Target="../media/image15.png" Type="http://schemas.openxmlformats.org/officeDocument/2006/relationships/image" Id="rId2"></Relationship><Relationship Target="../slideLayouts/slideLayout35.xml" Type="http://schemas.openxmlformats.org/officeDocument/2006/relationships/slideLayout" Id="rId1"></Relationship></Relationships>
</file>

<file path=ppt/slides/_rels/slide29.xml.rels><?xml version="1.0" encoding="UTF-8" ?><Relationships xmlns="http://schemas.openxmlformats.org/package/2006/relationships"><Relationship Target="../media/image16.png" Type="http://schemas.openxmlformats.org/officeDocument/2006/relationships/image" Id="rId2"></Relationship><Relationship Target="../slideLayouts/slideLayout7.xml" Type="http://schemas.openxmlformats.org/officeDocument/2006/relationships/slideLayout" Id="rId1"></Relationship></Relationships>
</file>

<file path=ppt/slides/_rels/slide3.xml.rels><?xml version="1.0" encoding="UTF-8" ?><Relationships xmlns="http://schemas.openxmlformats.org/package/2006/relationships"><Relationship Target="../media/image6.png" Type="http://schemas.openxmlformats.org/officeDocument/2006/relationships/image" Id="rId2"></Relationship><Relationship Target="../slideLayouts/slideLayout3.xml" Type="http://schemas.openxmlformats.org/officeDocument/2006/relationships/slideLayout" Id="rId1"></Relationship></Relationships>
</file>

<file path=ppt/slides/_rels/slide30.xml.rels><?xml version="1.0" encoding="UTF-8" ?><Relationships xmlns="http://schemas.openxmlformats.org/package/2006/relationships"><Relationship Target="../slideLayouts/slideLayout37.xml" Type="http://schemas.openxmlformats.org/officeDocument/2006/relationships/slideLayout" Id="rId1"></Relationship></Relationships>
</file>

<file path=ppt/slides/_rels/slide31.xml.rels><?xml version="1.0" encoding="UTF-8" ?><Relationships xmlns="http://schemas.openxmlformats.org/package/2006/relationships"><Relationship Target="../slideLayouts/slideLayout38.xml" Type="http://schemas.openxmlformats.org/officeDocument/2006/relationships/slideLayout" Id="rId1"></Relationship></Relationships>
</file>

<file path=ppt/slides/_rels/slide32.xml.rels><?xml version="1.0" encoding="UTF-8" ?><Relationships xmlns="http://schemas.openxmlformats.org/package/2006/relationships"><Relationship Target="../slideLayouts/slideLayout39.xml" Type="http://schemas.openxmlformats.org/officeDocument/2006/relationships/slideLayout" Id="rId1"></Relationship></Relationships>
</file>

<file path=ppt/slides/_rels/slide33.xml.rels><?xml version="1.0" encoding="UTF-8" ?><Relationships xmlns="http://schemas.openxmlformats.org/package/2006/relationships"><Relationship Target="../slideLayouts/slideLayout39.xml" Type="http://schemas.openxmlformats.org/officeDocument/2006/relationships/slideLayout" Id="rId1"></Relationship></Relationships>
</file>

<file path=ppt/slides/_rels/slide34.xml.rels><?xml version="1.0" encoding="UTF-8" ?><Relationships xmlns="http://schemas.openxmlformats.org/package/2006/relationships"><Relationship Target="../media/image2.png" Type="http://schemas.openxmlformats.org/officeDocument/2006/relationships/image" Id="rId3"></Relationship><Relationship Target="../notesSlides/notesSlide5.xml" Type="http://schemas.openxmlformats.org/officeDocument/2006/relationships/notesSlide" Id="rId2"></Relationship><Relationship Target="../slideLayouts/slideLayout15.xml" Type="http://schemas.openxmlformats.org/officeDocument/2006/relationships/slideLayout" Id="rId1"></Relationship><Relationship Target="../media/image5.png" Type="http://schemas.openxmlformats.org/officeDocument/2006/relationships/image" Id="rId6"></Relationship><Relationship Target="../media/image4.svg" Type="http://schemas.openxmlformats.org/officeDocument/2006/relationships/image" Id="rId5"></Relationship><Relationship Target="../media/image3.png" Type="http://schemas.openxmlformats.org/officeDocument/2006/relationships/image" Id="rId4"></Relationship></Relationships>
</file>

<file path=ppt/slides/_rels/slide4.xml.rels><?xml version="1.0" encoding="UTF-8" ?><Relationships xmlns="http://schemas.openxmlformats.org/package/2006/relationships"><Relationship Target="../media/image7.png" Type="http://schemas.openxmlformats.org/officeDocument/2006/relationships/image" Id="rId2"></Relationship><Relationship Target="../slideLayouts/slideLayout3.xml" Type="http://schemas.openxmlformats.org/officeDocument/2006/relationships/slideLayout" Id="rId1"></Relationship></Relationships>
</file>

<file path=ppt/slides/_rels/slide5.xml.rels><?xml version="1.0" encoding="UTF-8" ?><Relationships xmlns="http://schemas.openxmlformats.org/package/2006/relationships"><Relationship Target="../charts/chart1.xml" Type="http://schemas.openxmlformats.org/officeDocument/2006/relationships/chart" Id="rId2"></Relationship><Relationship Target="../slideLayouts/slideLayout7.xml" Type="http://schemas.openxmlformats.org/officeDocument/2006/relationships/slideLayout" Id="rId1"></Relationship></Relationships>
</file>

<file path=ppt/slides/_rels/slide6.xml.rels><?xml version="1.0" encoding="UTF-8" ?><Relationships xmlns="http://schemas.openxmlformats.org/package/2006/relationships"><Relationship Target="../charts/chart2.xml" Type="http://schemas.openxmlformats.org/officeDocument/2006/relationships/chart" Id="rId3"></Relationship><Relationship Target="../notesSlides/notesSlide2.xml" Type="http://schemas.openxmlformats.org/officeDocument/2006/relationships/notesSlide" Id="rId2"></Relationship><Relationship Target="../slideLayouts/slideLayout3.xml" Type="http://schemas.openxmlformats.org/officeDocument/2006/relationships/slideLayout" Id="rId1"></Relationship></Relationships>
</file>

<file path=ppt/slides/_rels/slide7.xml.rels><?xml version="1.0" encoding="UTF-8" ?><Relationships xmlns="http://schemas.openxmlformats.org/package/2006/relationships"><Relationship Target="../charts/chart3.xml" Type="http://schemas.openxmlformats.org/officeDocument/2006/relationships/chart" Id="rId3"></Relationship><Relationship Target="../notesSlides/notesSlide3.xml" Type="http://schemas.openxmlformats.org/officeDocument/2006/relationships/notesSlide" Id="rId2"></Relationship><Relationship Target="../slideLayouts/slideLayout3.xml" Type="http://schemas.openxmlformats.org/officeDocument/2006/relationships/slideLayout" Id="rId1"></Relationship></Relationships>
</file>

<file path=ppt/slides/_rels/slide8.xml.rels><?xml version="1.0" encoding="UTF-8" ?><Relationships xmlns="http://schemas.openxmlformats.org/package/2006/relationships"><Relationship Target="../charts/chart4.xml" Type="http://schemas.openxmlformats.org/officeDocument/2006/relationships/chart" Id="rId3"></Relationship><Relationship Target="../notesSlides/notesSlide4.xml" Type="http://schemas.openxmlformats.org/officeDocument/2006/relationships/notesSlide" Id="rId2"></Relationship><Relationship Target="../slideLayouts/slideLayout3.xml" Type="http://schemas.openxmlformats.org/officeDocument/2006/relationships/slideLayout" Id="rId1"></Relationship></Relationships>
</file>

<file path=ppt/slides/_rels/slide9.xml.rels><?xml version="1.0" encoding="UTF-8" ?><Relationships xmlns="http://schemas.openxmlformats.org/package/2006/relationships"><Relationship Target="../slideLayouts/slideLayout7.xml" Type="http://schemas.openxmlformats.org/officeDocument/2006/relationships/slideLayout" Id="rId1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3544" y="999597"/>
            <a:ext cx="10064911" cy="686857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l-GR" sz="4000" dirty="0"/>
              <a:t>Προτάσεις για την Ανάπτυξη </a:t>
            </a:r>
            <a:r>
              <a:rPr lang="el-GR" sz="4000" dirty="0" err="1"/>
              <a:t>Δυκτίου</a:t>
            </a:r>
            <a:r>
              <a:rPr lang="el-GR" sz="4000" dirty="0"/>
              <a:t> Τουριστικών Λιμένων στην Ελλάδα</a:t>
            </a:r>
            <a:endParaRPr lang="en-US" sz="4000" i="1" dirty="0">
              <a:solidFill>
                <a:srgbClr val="185FA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449FD-18C5-415C-9DEA-FB1DBE8B1FAB}"/>
              </a:ext>
            </a:extLst>
          </p:cNvPr>
          <p:cNvSpPr txBox="1"/>
          <p:nvPr/>
        </p:nvSpPr>
        <p:spPr>
          <a:xfrm>
            <a:off x="10144112" y="59074"/>
            <a:ext cx="204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31 </a:t>
            </a:r>
            <a:r>
              <a:rPr lang="el-GR" sz="2000" dirty="0"/>
              <a:t>Μαρτίου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6BE30-6443-4479-B882-C37B3A4EA9D3}"/>
              </a:ext>
            </a:extLst>
          </p:cNvPr>
          <p:cNvSpPr txBox="1"/>
          <p:nvPr/>
        </p:nvSpPr>
        <p:spPr>
          <a:xfrm>
            <a:off x="636930" y="2264867"/>
            <a:ext cx="5306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Γεώργιος Κ. </a:t>
            </a:r>
            <a:r>
              <a:rPr lang="el-GR" sz="2000" b="1" dirty="0" err="1"/>
              <a:t>Βαγγέλας</a:t>
            </a:r>
            <a:r>
              <a:rPr lang="el-GR" sz="2000" b="1" dirty="0"/>
              <a:t> </a:t>
            </a:r>
            <a:r>
              <a:rPr lang="el-GR" sz="2000" dirty="0"/>
              <a:t>				 </a:t>
            </a:r>
          </a:p>
          <a:p>
            <a:r>
              <a:rPr lang="el-GR" sz="2000" dirty="0"/>
              <a:t>Αναπληρωτής Καθηγητής</a:t>
            </a:r>
          </a:p>
          <a:p>
            <a:r>
              <a:rPr lang="el-GR" sz="2000" dirty="0"/>
              <a:t>Τμήμα Διαχείρισης Λιμένων &amp; Ναυτιλίας</a:t>
            </a:r>
          </a:p>
          <a:p>
            <a:r>
              <a:rPr lang="el-GR" sz="2000" dirty="0"/>
              <a:t>Εθνικό και Καποδιστριακό Πανεπιστήμιο Αθηνών</a:t>
            </a:r>
          </a:p>
        </p:txBody>
      </p:sp>
      <p:pic>
        <p:nvPicPr>
          <p:cNvPr id="5" name="Εικόνα 4" descr="Εικόνα που περιέχει κείμενο, γραμματοσειρά  Περιγραφή που δημιουργήθηκε αυτόματα">
            <a:extLst>
              <a:ext uri="{FF2B5EF4-FFF2-40B4-BE49-F238E27FC236}">
                <a16:creationId xmlns:a16="http://schemas.microsoft.com/office/drawing/2014/main" id="{DD6B1A3D-2011-1A3E-34A8-5B03F25A1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85" y="3933285"/>
            <a:ext cx="3140196" cy="865756"/>
          </a:xfrm>
          <a:prstGeom prst="rect">
            <a:avLst/>
          </a:prstGeom>
        </p:spPr>
      </p:pic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8EE36D8C-F102-7CD1-FCE8-01F62D5AD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1457" y="3911085"/>
            <a:ext cx="2885852" cy="887956"/>
          </a:xfrm>
          <a:prstGeom prst="rect">
            <a:avLst/>
          </a:prstGeom>
        </p:spPr>
      </p:pic>
      <p:pic>
        <p:nvPicPr>
          <p:cNvPr id="9" name="Εικόνα 8" descr="Εικόνα που περιέχει γραφικά, γραμματοσειρά, σύμβολο, λογότυπο  Περιγραφή που δημιουργήθηκε αυτόματα">
            <a:extLst>
              <a:ext uri="{FF2B5EF4-FFF2-40B4-BE49-F238E27FC236}">
                <a16:creationId xmlns:a16="http://schemas.microsoft.com/office/drawing/2014/main" id="{94B58E16-E6DA-8A23-FA0B-43B9142F8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350" y="5153026"/>
            <a:ext cx="1779640" cy="177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22792-8780-C1C8-F668-19018923C966}"/>
              </a:ext>
            </a:extLst>
          </p:cNvPr>
          <p:cNvSpPr txBox="1"/>
          <p:nvPr/>
        </p:nvSpPr>
        <p:spPr>
          <a:xfrm>
            <a:off x="6777990" y="2264867"/>
            <a:ext cx="4669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Θάνος Πάλλης</a:t>
            </a:r>
          </a:p>
          <a:p>
            <a:r>
              <a:rPr lang="el-GR" sz="2000" dirty="0"/>
              <a:t>Καθηγητής</a:t>
            </a:r>
          </a:p>
          <a:p>
            <a:r>
              <a:rPr lang="el-GR" sz="2000" dirty="0"/>
              <a:t>Τμήμα Ναυτιλιακών Σπουδών</a:t>
            </a:r>
          </a:p>
          <a:p>
            <a:r>
              <a:rPr lang="el-GR" sz="2000" dirty="0"/>
              <a:t>Πανεπιστήμιο Πειραιώς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C3CC6-215B-600F-2107-2FC1DA78C0E6}"/>
              </a:ext>
            </a:extLst>
          </p:cNvPr>
          <p:cNvSpPr txBox="1"/>
          <p:nvPr/>
        </p:nvSpPr>
        <p:spPr>
          <a:xfrm>
            <a:off x="4770364" y="4968360"/>
            <a:ext cx="223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Μελέτη για την ΕΜΕΑ</a:t>
            </a:r>
            <a:endParaRPr lang="en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7AFF72C-E12C-E8C1-0424-8ABECAD752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3105081" cy="4718050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Εικόνα 4" descr="Εικόνα που περιέχει κείμενο, χάρτης, Άτλας  Περιγραφή που δημιουργήθηκε αυτόματα">
            <a:extLst>
              <a:ext uri="{FF2B5EF4-FFF2-40B4-BE49-F238E27FC236}">
                <a16:creationId xmlns:a16="http://schemas.microsoft.com/office/drawing/2014/main" id="{62775DC3-3C09-12F3-ACE4-3F6C793B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03" y="888642"/>
            <a:ext cx="8173060" cy="5781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C50379-26F7-5BDF-4003-5EB0F67F5E30}"/>
              </a:ext>
            </a:extLst>
          </p:cNvPr>
          <p:cNvSpPr txBox="1"/>
          <p:nvPr/>
        </p:nvSpPr>
        <p:spPr>
          <a:xfrm>
            <a:off x="8761063" y="6392674"/>
            <a:ext cx="2251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Πηγή: Συγγραφείς</a:t>
            </a: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0EB17EBC-F3D1-257E-100D-5DA888578DD1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Υφιστάμενη κατάσταση δικτύου τουριστικών λιμένων</a:t>
            </a:r>
            <a:endParaRPr lang="en-BE" sz="3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58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42">
            <a:extLst>
              <a:ext uri="{FF2B5EF4-FFF2-40B4-BE49-F238E27FC236}">
                <a16:creationId xmlns:a16="http://schemas.microsoft.com/office/drawing/2014/main" id="{5D982576-5722-4AC4-826D-90F3CFA91556}"/>
              </a:ext>
            </a:extLst>
          </p:cNvPr>
          <p:cNvSpPr/>
          <p:nvPr/>
        </p:nvSpPr>
        <p:spPr>
          <a:xfrm>
            <a:off x="1734253" y="2265260"/>
            <a:ext cx="2743200" cy="6548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/>
              <a:t> ΧΩΡΟΘΕΤΗΜΕΝΕΣ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5" name="Rectangle: Rounded Corners 35">
            <a:extLst>
              <a:ext uri="{FF2B5EF4-FFF2-40B4-BE49-F238E27FC236}">
                <a16:creationId xmlns:a16="http://schemas.microsoft.com/office/drawing/2014/main" id="{51989CD3-56BA-A42C-2697-350C3F3F3A1E}"/>
              </a:ext>
            </a:extLst>
          </p:cNvPr>
          <p:cNvSpPr/>
          <p:nvPr/>
        </p:nvSpPr>
        <p:spPr>
          <a:xfrm>
            <a:off x="426879" y="2928325"/>
            <a:ext cx="5357948" cy="2071333"/>
          </a:xfrm>
          <a:prstGeom prst="roundRect">
            <a:avLst>
              <a:gd name="adj" fmla="val 49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ECF882-7003-2D99-BC53-E44ABA0D1B43}"/>
              </a:ext>
            </a:extLst>
          </p:cNvPr>
          <p:cNvSpPr/>
          <p:nvPr/>
        </p:nvSpPr>
        <p:spPr>
          <a:xfrm>
            <a:off x="2695735" y="1459231"/>
            <a:ext cx="820237" cy="78249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61</a:t>
            </a:r>
            <a:endParaRPr lang="en-GR" sz="2400" dirty="0"/>
          </a:p>
        </p:txBody>
      </p:sp>
      <p:sp>
        <p:nvSpPr>
          <p:cNvPr id="22" name="Rounded Rectangle 42">
            <a:extLst>
              <a:ext uri="{FF2B5EF4-FFF2-40B4-BE49-F238E27FC236}">
                <a16:creationId xmlns:a16="http://schemas.microsoft.com/office/drawing/2014/main" id="{42201F36-AB4B-0AA3-44E6-39F90EDAF54D}"/>
              </a:ext>
            </a:extLst>
          </p:cNvPr>
          <p:cNvSpPr/>
          <p:nvPr/>
        </p:nvSpPr>
        <p:spPr>
          <a:xfrm>
            <a:off x="1103226" y="3193341"/>
            <a:ext cx="4005254" cy="7875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/>
              <a:t>18.562 </a:t>
            </a:r>
          </a:p>
          <a:p>
            <a:pPr lvl="0" algn="ctr"/>
            <a:r>
              <a:rPr lang="el-GR" b="1" dirty="0"/>
              <a:t>ΘΕΣΕΙΣ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3" name="Rounded Rectangle 42">
            <a:extLst>
              <a:ext uri="{FF2B5EF4-FFF2-40B4-BE49-F238E27FC236}">
                <a16:creationId xmlns:a16="http://schemas.microsoft.com/office/drawing/2014/main" id="{4F4721C6-027A-6685-5258-ADDD2E1A3FAF}"/>
              </a:ext>
            </a:extLst>
          </p:cNvPr>
          <p:cNvSpPr/>
          <p:nvPr/>
        </p:nvSpPr>
        <p:spPr>
          <a:xfrm>
            <a:off x="1103226" y="4102087"/>
            <a:ext cx="4005254" cy="57559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304</a:t>
            </a:r>
          </a:p>
          <a:p>
            <a:pPr algn="ctr"/>
            <a:r>
              <a:rPr lang="el-GR" sz="1800" dirty="0"/>
              <a:t>θέσεις ανά μαρίνα</a:t>
            </a:r>
            <a:endParaRPr lang="en-US" b="1" dirty="0"/>
          </a:p>
        </p:txBody>
      </p:sp>
      <p:sp>
        <p:nvSpPr>
          <p:cNvPr id="24" name="Rounded Rectangle 42">
            <a:extLst>
              <a:ext uri="{FF2B5EF4-FFF2-40B4-BE49-F238E27FC236}">
                <a16:creationId xmlns:a16="http://schemas.microsoft.com/office/drawing/2014/main" id="{A993E85F-3E1C-81D3-43C5-799378AA4FF4}"/>
              </a:ext>
            </a:extLst>
          </p:cNvPr>
          <p:cNvSpPr/>
          <p:nvPr/>
        </p:nvSpPr>
        <p:spPr>
          <a:xfrm>
            <a:off x="7531826" y="2299436"/>
            <a:ext cx="2743200" cy="65484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/>
              <a:t> ΣΕ ΛΕΙΤΟΥΡΓΙΑ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5" name="Rectangle: Rounded Corners 35">
            <a:extLst>
              <a:ext uri="{FF2B5EF4-FFF2-40B4-BE49-F238E27FC236}">
                <a16:creationId xmlns:a16="http://schemas.microsoft.com/office/drawing/2014/main" id="{359323ED-534F-6A42-2CEF-4995FCCC3711}"/>
              </a:ext>
            </a:extLst>
          </p:cNvPr>
          <p:cNvSpPr/>
          <p:nvPr/>
        </p:nvSpPr>
        <p:spPr>
          <a:xfrm>
            <a:off x="6224452" y="2962501"/>
            <a:ext cx="5357948" cy="2071333"/>
          </a:xfrm>
          <a:prstGeom prst="roundRect">
            <a:avLst>
              <a:gd name="adj" fmla="val 49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A96176C-FED5-C87E-E278-B88CB964A93B}"/>
              </a:ext>
            </a:extLst>
          </p:cNvPr>
          <p:cNvSpPr/>
          <p:nvPr/>
        </p:nvSpPr>
        <p:spPr>
          <a:xfrm>
            <a:off x="8493308" y="1493407"/>
            <a:ext cx="820237" cy="78249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39</a:t>
            </a:r>
            <a:endParaRPr lang="en-GR" sz="2400" dirty="0"/>
          </a:p>
        </p:txBody>
      </p:sp>
      <p:sp>
        <p:nvSpPr>
          <p:cNvPr id="27" name="Rounded Rectangle 42">
            <a:extLst>
              <a:ext uri="{FF2B5EF4-FFF2-40B4-BE49-F238E27FC236}">
                <a16:creationId xmlns:a16="http://schemas.microsoft.com/office/drawing/2014/main" id="{261F9080-6C0F-6B6C-59A8-499F5270F0F3}"/>
              </a:ext>
            </a:extLst>
          </p:cNvPr>
          <p:cNvSpPr/>
          <p:nvPr/>
        </p:nvSpPr>
        <p:spPr>
          <a:xfrm>
            <a:off x="6935209" y="3179446"/>
            <a:ext cx="4005254" cy="7875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>
                <a:solidFill>
                  <a:schemeClr val="bg1"/>
                </a:solidFill>
              </a:rPr>
              <a:t>12.336 </a:t>
            </a:r>
          </a:p>
          <a:p>
            <a:pPr lvl="0" algn="ctr"/>
            <a:r>
              <a:rPr lang="el-GR" b="1" dirty="0">
                <a:solidFill>
                  <a:schemeClr val="bg1"/>
                </a:solidFill>
              </a:rPr>
              <a:t>ΘΕΣΕΙΣ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ounded Rectangle 42">
            <a:extLst>
              <a:ext uri="{FF2B5EF4-FFF2-40B4-BE49-F238E27FC236}">
                <a16:creationId xmlns:a16="http://schemas.microsoft.com/office/drawing/2014/main" id="{E839FC8F-9285-E233-503B-67C0570D3CB5}"/>
              </a:ext>
            </a:extLst>
          </p:cNvPr>
          <p:cNvSpPr/>
          <p:nvPr/>
        </p:nvSpPr>
        <p:spPr>
          <a:xfrm>
            <a:off x="6935209" y="4088192"/>
            <a:ext cx="4005254" cy="57559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316</a:t>
            </a:r>
          </a:p>
          <a:p>
            <a:pPr algn="ctr"/>
            <a:r>
              <a:rPr lang="el-GR" sz="1800" dirty="0"/>
              <a:t>θέσεις ανά μαρίνα</a:t>
            </a:r>
            <a:endParaRPr lang="en-US" b="1" dirty="0"/>
          </a:p>
        </p:txBody>
      </p:sp>
      <p:sp>
        <p:nvSpPr>
          <p:cNvPr id="29" name="Rectangle: Rounded Corners 40">
            <a:extLst>
              <a:ext uri="{FF2B5EF4-FFF2-40B4-BE49-F238E27FC236}">
                <a16:creationId xmlns:a16="http://schemas.microsoft.com/office/drawing/2014/main" id="{CF1CC59C-F669-4298-8F76-BCC60B339DC7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Υφιστάμενο δίκτυο τουριστικών λιμένων – Μαρίνες</a:t>
            </a:r>
            <a:endParaRPr lang="en-BE" sz="3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30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B2086-8706-CD77-004B-3A6AF3AB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42">
            <a:extLst>
              <a:ext uri="{FF2B5EF4-FFF2-40B4-BE49-F238E27FC236}">
                <a16:creationId xmlns:a16="http://schemas.microsoft.com/office/drawing/2014/main" id="{016D6CC4-73D4-6109-F269-B57EF1CC1CCB}"/>
              </a:ext>
            </a:extLst>
          </p:cNvPr>
          <p:cNvSpPr/>
          <p:nvPr/>
        </p:nvSpPr>
        <p:spPr>
          <a:xfrm>
            <a:off x="1734253" y="1730268"/>
            <a:ext cx="2743200" cy="65484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/>
              <a:t> ΧΩΡΟΘΕΤΗΜΕΝΕΣ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5" name="Rectangle: Rounded Corners 35">
            <a:extLst>
              <a:ext uri="{FF2B5EF4-FFF2-40B4-BE49-F238E27FC236}">
                <a16:creationId xmlns:a16="http://schemas.microsoft.com/office/drawing/2014/main" id="{6FE7F910-95C3-DB3D-C66F-208E504B5823}"/>
              </a:ext>
            </a:extLst>
          </p:cNvPr>
          <p:cNvSpPr/>
          <p:nvPr/>
        </p:nvSpPr>
        <p:spPr>
          <a:xfrm>
            <a:off x="426879" y="2393333"/>
            <a:ext cx="5357948" cy="2071333"/>
          </a:xfrm>
          <a:prstGeom prst="roundRect">
            <a:avLst>
              <a:gd name="adj" fmla="val 49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82C09B-45F5-5902-A21B-8D3DA4434A56}"/>
              </a:ext>
            </a:extLst>
          </p:cNvPr>
          <p:cNvSpPr/>
          <p:nvPr/>
        </p:nvSpPr>
        <p:spPr>
          <a:xfrm>
            <a:off x="2695735" y="924239"/>
            <a:ext cx="820237" cy="78249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62</a:t>
            </a:r>
            <a:endParaRPr lang="en-GR" sz="2400" dirty="0"/>
          </a:p>
        </p:txBody>
      </p:sp>
      <p:sp>
        <p:nvSpPr>
          <p:cNvPr id="22" name="Rounded Rectangle 42">
            <a:extLst>
              <a:ext uri="{FF2B5EF4-FFF2-40B4-BE49-F238E27FC236}">
                <a16:creationId xmlns:a16="http://schemas.microsoft.com/office/drawing/2014/main" id="{3E7FCD5B-6146-7C53-5D32-7B989FB6C2E7}"/>
              </a:ext>
            </a:extLst>
          </p:cNvPr>
          <p:cNvSpPr/>
          <p:nvPr/>
        </p:nvSpPr>
        <p:spPr>
          <a:xfrm>
            <a:off x="1103226" y="2658349"/>
            <a:ext cx="4005254" cy="7875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sz="1800" dirty="0"/>
              <a:t>19.456 </a:t>
            </a:r>
          </a:p>
          <a:p>
            <a:pPr lvl="0" algn="ctr"/>
            <a:r>
              <a:rPr lang="el-GR" b="1" dirty="0"/>
              <a:t>ΘΕΣΕΙΣ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3" name="Rounded Rectangle 42">
            <a:extLst>
              <a:ext uri="{FF2B5EF4-FFF2-40B4-BE49-F238E27FC236}">
                <a16:creationId xmlns:a16="http://schemas.microsoft.com/office/drawing/2014/main" id="{7011947B-577F-4DC8-3075-09DE1507A600}"/>
              </a:ext>
            </a:extLst>
          </p:cNvPr>
          <p:cNvSpPr/>
          <p:nvPr/>
        </p:nvSpPr>
        <p:spPr>
          <a:xfrm>
            <a:off x="1103226" y="3567095"/>
            <a:ext cx="4005254" cy="57559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314 </a:t>
            </a:r>
          </a:p>
          <a:p>
            <a:pPr algn="ctr"/>
            <a:r>
              <a:rPr lang="el-GR" sz="1800" dirty="0"/>
              <a:t>θέσεις ανά μαρίνα</a:t>
            </a:r>
            <a:endParaRPr lang="en-US" b="1" dirty="0"/>
          </a:p>
        </p:txBody>
      </p:sp>
      <p:sp>
        <p:nvSpPr>
          <p:cNvPr id="24" name="Rounded Rectangle 42">
            <a:extLst>
              <a:ext uri="{FF2B5EF4-FFF2-40B4-BE49-F238E27FC236}">
                <a16:creationId xmlns:a16="http://schemas.microsoft.com/office/drawing/2014/main" id="{2C25049C-3F7A-E301-AE76-12F5C7E542CB}"/>
              </a:ext>
            </a:extLst>
          </p:cNvPr>
          <p:cNvSpPr/>
          <p:nvPr/>
        </p:nvSpPr>
        <p:spPr>
          <a:xfrm>
            <a:off x="7531826" y="1764444"/>
            <a:ext cx="2743200" cy="65484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/>
              <a:t> ΣΕ ΛΕΙΤΟΥΡΓΙΑ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5" name="Rectangle: Rounded Corners 35">
            <a:extLst>
              <a:ext uri="{FF2B5EF4-FFF2-40B4-BE49-F238E27FC236}">
                <a16:creationId xmlns:a16="http://schemas.microsoft.com/office/drawing/2014/main" id="{F6F8FF22-7A9B-FA65-6210-69DD3D9A0870}"/>
              </a:ext>
            </a:extLst>
          </p:cNvPr>
          <p:cNvSpPr/>
          <p:nvPr/>
        </p:nvSpPr>
        <p:spPr>
          <a:xfrm>
            <a:off x="6224452" y="2427509"/>
            <a:ext cx="5357948" cy="2071333"/>
          </a:xfrm>
          <a:prstGeom prst="roundRect">
            <a:avLst>
              <a:gd name="adj" fmla="val 49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55E94E-14A0-4213-7CCD-20FB27A91C10}"/>
              </a:ext>
            </a:extLst>
          </p:cNvPr>
          <p:cNvSpPr/>
          <p:nvPr/>
        </p:nvSpPr>
        <p:spPr>
          <a:xfrm>
            <a:off x="8493308" y="958415"/>
            <a:ext cx="820237" cy="78249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49</a:t>
            </a:r>
            <a:endParaRPr lang="en-GR" sz="2400" dirty="0"/>
          </a:p>
        </p:txBody>
      </p:sp>
      <p:sp>
        <p:nvSpPr>
          <p:cNvPr id="27" name="Rounded Rectangle 42">
            <a:extLst>
              <a:ext uri="{FF2B5EF4-FFF2-40B4-BE49-F238E27FC236}">
                <a16:creationId xmlns:a16="http://schemas.microsoft.com/office/drawing/2014/main" id="{EB53195F-D9A7-A675-409E-571C7CA14ECD}"/>
              </a:ext>
            </a:extLst>
          </p:cNvPr>
          <p:cNvSpPr/>
          <p:nvPr/>
        </p:nvSpPr>
        <p:spPr>
          <a:xfrm>
            <a:off x="6935209" y="2644454"/>
            <a:ext cx="4005254" cy="7875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l-GR" b="1" dirty="0">
                <a:solidFill>
                  <a:schemeClr val="bg1"/>
                </a:solidFill>
              </a:rPr>
              <a:t>14.827 </a:t>
            </a:r>
          </a:p>
          <a:p>
            <a:pPr lvl="0" algn="ctr"/>
            <a:r>
              <a:rPr lang="el-GR" b="1" dirty="0">
                <a:solidFill>
                  <a:schemeClr val="bg1"/>
                </a:solidFill>
              </a:rPr>
              <a:t>ΘΕΣΕΙΣ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ounded Rectangle 42">
            <a:extLst>
              <a:ext uri="{FF2B5EF4-FFF2-40B4-BE49-F238E27FC236}">
                <a16:creationId xmlns:a16="http://schemas.microsoft.com/office/drawing/2014/main" id="{6F25D059-0AFE-F132-9AF5-C2C470068AA5}"/>
              </a:ext>
            </a:extLst>
          </p:cNvPr>
          <p:cNvSpPr/>
          <p:nvPr/>
        </p:nvSpPr>
        <p:spPr>
          <a:xfrm>
            <a:off x="6935209" y="3553200"/>
            <a:ext cx="4005254" cy="57559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303</a:t>
            </a:r>
          </a:p>
          <a:p>
            <a:pPr algn="ctr"/>
            <a:r>
              <a:rPr lang="el-GR" sz="1800" dirty="0"/>
              <a:t>θέσεις ανά μαρίνα</a:t>
            </a:r>
            <a:endParaRPr lang="en-US" b="1" dirty="0"/>
          </a:p>
        </p:txBody>
      </p:sp>
      <p:sp>
        <p:nvSpPr>
          <p:cNvPr id="29" name="Rectangle: Rounded Corners 40">
            <a:extLst>
              <a:ext uri="{FF2B5EF4-FFF2-40B4-BE49-F238E27FC236}">
                <a16:creationId xmlns:a16="http://schemas.microsoft.com/office/drawing/2014/main" id="{2A358F4A-F689-3E1D-3EBA-FD7668922B85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Δίκτυο τουριστικών λιμένων – 2030</a:t>
            </a:r>
            <a:endParaRPr lang="en-BE" sz="3600" dirty="0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9CD70-9A84-6286-5B00-13931B839428}"/>
              </a:ext>
            </a:extLst>
          </p:cNvPr>
          <p:cNvSpPr txBox="1"/>
          <p:nvPr/>
        </p:nvSpPr>
        <p:spPr>
          <a:xfrm>
            <a:off x="6224452" y="4715787"/>
            <a:ext cx="5179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10 νέες μαρίνες. | 2.311 νέες θέσεις</a:t>
            </a:r>
          </a:p>
          <a:p>
            <a:endParaRPr lang="el-GR" dirty="0"/>
          </a:p>
          <a:p>
            <a:r>
              <a:rPr lang="el-GR" dirty="0"/>
              <a:t>Μαρίνες:</a:t>
            </a:r>
          </a:p>
          <a:p>
            <a:pPr marL="285750" indent="-285750">
              <a:buFontTx/>
              <a:buChar char="-"/>
            </a:pPr>
            <a:r>
              <a:rPr lang="el-GR" dirty="0"/>
              <a:t>Στο στάδιο μελετών</a:t>
            </a:r>
          </a:p>
          <a:p>
            <a:pPr marL="285750" indent="-285750">
              <a:buFontTx/>
              <a:buChar char="-"/>
            </a:pPr>
            <a:r>
              <a:rPr lang="el-GR" dirty="0"/>
              <a:t>Στο στάδιο κατασκευής</a:t>
            </a:r>
          </a:p>
          <a:p>
            <a:pPr marL="285750" indent="-285750">
              <a:buFontTx/>
              <a:buChar char="-"/>
            </a:pPr>
            <a:r>
              <a:rPr lang="el-GR" dirty="0"/>
              <a:t>Στο στάδιο διαγωνισμού ΤΑΙΠΕΔ</a:t>
            </a:r>
          </a:p>
        </p:txBody>
      </p:sp>
    </p:spTree>
    <p:extLst>
      <p:ext uri="{BB962C8B-B14F-4D97-AF65-F5344CB8AC3E}">
        <p14:creationId xmlns:p14="http://schemas.microsoft.com/office/powerpoint/2010/main" val="1231535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2C3B6F52-E96E-C55C-3D75-23A2C3570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351089"/>
              </p:ext>
            </p:extLst>
          </p:nvPr>
        </p:nvGraphicFramePr>
        <p:xfrm>
          <a:off x="693057" y="875070"/>
          <a:ext cx="9952200" cy="2959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16684E9-189F-5A52-8B23-4C2E1F9A8196}"/>
              </a:ext>
            </a:extLst>
          </p:cNvPr>
          <p:cNvSpPr/>
          <p:nvPr/>
        </p:nvSpPr>
        <p:spPr>
          <a:xfrm>
            <a:off x="693057" y="4100052"/>
            <a:ext cx="3062866" cy="1130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43 σε λειτουργία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3.163 θέσεις ελλιμενισμού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74 θέσεις/καταφύγιο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BD15BB53-E512-045D-C19B-B3325BBC2FF4}"/>
              </a:ext>
            </a:extLst>
          </p:cNvPr>
          <p:cNvSpPr/>
          <p:nvPr/>
        </p:nvSpPr>
        <p:spPr>
          <a:xfrm>
            <a:off x="4213005" y="4149039"/>
            <a:ext cx="3062866" cy="113070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17 σε λειτουργία</a:t>
            </a:r>
          </a:p>
          <a:p>
            <a:pPr algn="ctr"/>
            <a:r>
              <a:rPr lang="el-GR" dirty="0"/>
              <a:t>838 θέσεις ελλιμενισμού</a:t>
            </a:r>
          </a:p>
          <a:p>
            <a:pPr algn="ctr"/>
            <a:r>
              <a:rPr lang="el-GR" dirty="0"/>
              <a:t>49 θέσεις/καταφύγιο</a:t>
            </a:r>
          </a:p>
          <a:p>
            <a:pPr algn="ctr"/>
            <a:endParaRPr lang="el-GR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BFAAD822-9449-45DB-B2FB-8B772173E6A3}"/>
              </a:ext>
            </a:extLst>
          </p:cNvPr>
          <p:cNvSpPr/>
          <p:nvPr/>
        </p:nvSpPr>
        <p:spPr>
          <a:xfrm>
            <a:off x="7732954" y="4114626"/>
            <a:ext cx="3062866" cy="113070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5 σε λειτουργία</a:t>
            </a:r>
          </a:p>
          <a:p>
            <a:pPr algn="ctr"/>
            <a:r>
              <a:rPr lang="el-GR" dirty="0"/>
              <a:t>155 θέσεις ελλιμενισμού</a:t>
            </a:r>
          </a:p>
          <a:p>
            <a:pPr algn="ctr"/>
            <a:r>
              <a:rPr lang="el-GR" dirty="0"/>
              <a:t>31 θέσεις/καταφύγιο</a:t>
            </a:r>
          </a:p>
          <a:p>
            <a:pPr algn="ctr"/>
            <a:endParaRPr lang="el-GR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D3CFC045-D33F-EE1A-51AD-7031807F0F72}"/>
              </a:ext>
            </a:extLst>
          </p:cNvPr>
          <p:cNvSpPr/>
          <p:nvPr/>
        </p:nvSpPr>
        <p:spPr>
          <a:xfrm>
            <a:off x="698090" y="5373154"/>
            <a:ext cx="3062866" cy="11307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51 σε λειτουργία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3.787 θέσεις ελλιμενισμού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74 θέσεις/καταφύγιο</a:t>
            </a:r>
          </a:p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6818C43D-F42D-4B94-5A67-8BE9062DF411}"/>
              </a:ext>
            </a:extLst>
          </p:cNvPr>
          <p:cNvSpPr/>
          <p:nvPr/>
        </p:nvSpPr>
        <p:spPr>
          <a:xfrm>
            <a:off x="4218038" y="5422141"/>
            <a:ext cx="3062866" cy="11307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18 σε λειτουργία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935 θέσεις ελλιμενισμού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52 θέσεις/καταφύγιο</a:t>
            </a:r>
          </a:p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172FF588-AA4F-8304-74C4-A0192BB4137B}"/>
              </a:ext>
            </a:extLst>
          </p:cNvPr>
          <p:cNvSpPr/>
          <p:nvPr/>
        </p:nvSpPr>
        <p:spPr>
          <a:xfrm>
            <a:off x="7737987" y="5387728"/>
            <a:ext cx="3062866" cy="11307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5 σε λειτουργία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155 θέσεις ελλιμενισμού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31 θέσεις/καταφύγιο</a:t>
            </a:r>
          </a:p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24242-7910-120E-079A-9CE5EE722E22}"/>
              </a:ext>
            </a:extLst>
          </p:cNvPr>
          <p:cNvSpPr txBox="1"/>
          <p:nvPr/>
        </p:nvSpPr>
        <p:spPr>
          <a:xfrm>
            <a:off x="11125317" y="4310252"/>
            <a:ext cx="1140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2">
                    <a:lumMod val="50000"/>
                  </a:schemeClr>
                </a:solidFill>
              </a:rPr>
              <a:t>2024</a:t>
            </a:r>
          </a:p>
          <a:p>
            <a:endParaRPr lang="el-GR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l-GR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l-GR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l-GR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l-GR" sz="2000" b="1" dirty="0">
                <a:solidFill>
                  <a:schemeClr val="accent2">
                    <a:lumMod val="50000"/>
                  </a:schemeClr>
                </a:solidFill>
              </a:rPr>
              <a:t>2030</a:t>
            </a:r>
          </a:p>
        </p:txBody>
      </p:sp>
      <p:sp>
        <p:nvSpPr>
          <p:cNvPr id="3" name="Rectangle: Rounded Corners 40">
            <a:extLst>
              <a:ext uri="{FF2B5EF4-FFF2-40B4-BE49-F238E27FC236}">
                <a16:creationId xmlns:a16="http://schemas.microsoft.com/office/drawing/2014/main" id="{5D294329-B779-FE50-4A99-365FA1C53754}"/>
              </a:ext>
            </a:extLst>
          </p:cNvPr>
          <p:cNvSpPr/>
          <p:nvPr/>
        </p:nvSpPr>
        <p:spPr>
          <a:xfrm>
            <a:off x="0" y="-24885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latin typeface="Aptos" panose="020B0004020202020204" pitchFamily="34" charset="0"/>
              </a:rPr>
              <a:t>Υφιστάμενο δίκτυο– Καταφύγια, Αγκυροβόλια, Ξενοδοχειακοί – 2024 / 2030</a:t>
            </a:r>
            <a:endParaRPr lang="en-BE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57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5">
            <a:extLst>
              <a:ext uri="{FF2B5EF4-FFF2-40B4-BE49-F238E27FC236}">
                <a16:creationId xmlns:a16="http://schemas.microsoft.com/office/drawing/2014/main" id="{E99C5FC5-0CB0-2A51-6E46-C8FF7B8F680B}"/>
              </a:ext>
            </a:extLst>
          </p:cNvPr>
          <p:cNvSpPr/>
          <p:nvPr/>
        </p:nvSpPr>
        <p:spPr>
          <a:xfrm>
            <a:off x="6117719" y="2850148"/>
            <a:ext cx="4238080" cy="2279970"/>
          </a:xfrm>
          <a:prstGeom prst="roundRect">
            <a:avLst>
              <a:gd name="adj" fmla="val 49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35">
            <a:extLst>
              <a:ext uri="{FF2B5EF4-FFF2-40B4-BE49-F238E27FC236}">
                <a16:creationId xmlns:a16="http://schemas.microsoft.com/office/drawing/2014/main" id="{F49E8E11-C685-C565-2C96-121C34BDB2EC}"/>
              </a:ext>
            </a:extLst>
          </p:cNvPr>
          <p:cNvSpPr/>
          <p:nvPr/>
        </p:nvSpPr>
        <p:spPr>
          <a:xfrm>
            <a:off x="1517160" y="2850148"/>
            <a:ext cx="4238080" cy="2279970"/>
          </a:xfrm>
          <a:prstGeom prst="roundRect">
            <a:avLst>
              <a:gd name="adj" fmla="val 499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5F759DC-A24D-AD21-8150-134D6BF25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354" y="744077"/>
            <a:ext cx="11362267" cy="1241478"/>
          </a:xfrm>
        </p:spPr>
        <p:txBody>
          <a:bodyPr/>
          <a:lstStyle/>
          <a:p>
            <a:r>
              <a:rPr lang="el-GR" sz="2200" dirty="0"/>
              <a:t>Καταγραφή θέσεων ελλιμενισμού εκτός τουριστικών λιμένων</a:t>
            </a:r>
          </a:p>
          <a:p>
            <a:r>
              <a:rPr lang="el-GR" sz="2200" dirty="0"/>
              <a:t>Ενισχύουν το δίκτυο</a:t>
            </a:r>
          </a:p>
          <a:p>
            <a:r>
              <a:rPr lang="el-GR" sz="2200" dirty="0"/>
              <a:t>Αποτελούν παράγοντα που επηρεάζει την χωροθέτηση νέας μαρίνας σε μία περιοχή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95636BB-4B41-6C5F-F62C-F53C48D32A97}"/>
              </a:ext>
            </a:extLst>
          </p:cNvPr>
          <p:cNvSpPr/>
          <p:nvPr/>
        </p:nvSpPr>
        <p:spPr>
          <a:xfrm>
            <a:off x="1836200" y="2238195"/>
            <a:ext cx="3600000" cy="52280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Οργανισμοί Λιμένος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FF0FF5B-5F47-D81E-7A34-DD947A6BD409}"/>
              </a:ext>
            </a:extLst>
          </p:cNvPr>
          <p:cNvSpPr/>
          <p:nvPr/>
        </p:nvSpPr>
        <p:spPr>
          <a:xfrm>
            <a:off x="1836201" y="3706050"/>
            <a:ext cx="3599999" cy="122230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Αλεξανδρούπολη, Βόλος, Ελευσίνα, Ηγουμενίτσα, Καβάλα, Λαύριο, Ραφήνα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F16EDE7-55C7-C437-EF84-7F242E43C072}"/>
              </a:ext>
            </a:extLst>
          </p:cNvPr>
          <p:cNvSpPr/>
          <p:nvPr/>
        </p:nvSpPr>
        <p:spPr>
          <a:xfrm>
            <a:off x="1836200" y="3004269"/>
            <a:ext cx="3600000" cy="5228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12 λιμένες / 1.341 θέσεις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CC3F0CFF-CB63-8298-9521-C7E9756CDE9A}"/>
              </a:ext>
            </a:extLst>
          </p:cNvPr>
          <p:cNvSpPr/>
          <p:nvPr/>
        </p:nvSpPr>
        <p:spPr>
          <a:xfrm>
            <a:off x="6360251" y="2238195"/>
            <a:ext cx="3600000" cy="52280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Δημοτικά Λιμενικά Ταμεία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B155B413-ADBA-1159-61A3-3EE48547B405}"/>
              </a:ext>
            </a:extLst>
          </p:cNvPr>
          <p:cNvSpPr/>
          <p:nvPr/>
        </p:nvSpPr>
        <p:spPr>
          <a:xfrm>
            <a:off x="6360251" y="3750622"/>
            <a:ext cx="3599999" cy="10271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24 ΔΛΤ</a:t>
            </a: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4AF3BB8E-0066-CD16-756A-8D5EEA73D92D}"/>
              </a:ext>
            </a:extLst>
          </p:cNvPr>
          <p:cNvSpPr/>
          <p:nvPr/>
        </p:nvSpPr>
        <p:spPr>
          <a:xfrm>
            <a:off x="6360251" y="3000590"/>
            <a:ext cx="3600000" cy="6250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39 λιμένες / 1.777 θέσεις</a:t>
            </a: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EF7FA89C-E088-6709-C8B9-0097F8E407C7}"/>
              </a:ext>
            </a:extLst>
          </p:cNvPr>
          <p:cNvSpPr/>
          <p:nvPr/>
        </p:nvSpPr>
        <p:spPr>
          <a:xfrm>
            <a:off x="1517160" y="5219264"/>
            <a:ext cx="8933126" cy="848861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51 λιμένες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3.118 θέσεις</a:t>
            </a: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02EC92E9-6EC5-F3BA-AFFD-365121E7F574}"/>
              </a:ext>
            </a:extLst>
          </p:cNvPr>
          <p:cNvSpPr/>
          <p:nvPr/>
        </p:nvSpPr>
        <p:spPr>
          <a:xfrm>
            <a:off x="0" y="-27844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latin typeface="Aptos" panose="020B0004020202020204" pitchFamily="34" charset="0"/>
              </a:rPr>
              <a:t>ΙΙ. Υφιστάμενο δίκτυο– Θέσεις ελλιμενισμού στο υπόλοιπο λιμενικό δίκτυο</a:t>
            </a:r>
            <a:endParaRPr lang="en-BE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03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C1B6-F529-79EE-D6CC-A978CEFF2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A616915-78DB-6F14-1A04-6B848B42B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867" y="958609"/>
            <a:ext cx="11362267" cy="2007615"/>
          </a:xfrm>
        </p:spPr>
        <p:txBody>
          <a:bodyPr/>
          <a:lstStyle/>
          <a:p>
            <a:r>
              <a:rPr lang="el-GR" dirty="0"/>
              <a:t>Μοναδική μελέτη που καταγράφει θέσεις διαχείμασης</a:t>
            </a:r>
          </a:p>
          <a:p>
            <a:r>
              <a:rPr lang="el-GR" dirty="0"/>
              <a:t>Επηρεάζουν την χωρητικότητα και διαθεσιμότητα του δικτύου</a:t>
            </a:r>
          </a:p>
          <a:p>
            <a:r>
              <a:rPr lang="el-GR" dirty="0"/>
              <a:t>Αποτελούν συμπληρωματικές υποδομές προς τις λιμενικές</a:t>
            </a:r>
          </a:p>
          <a:p>
            <a:r>
              <a:rPr lang="el-GR" dirty="0"/>
              <a:t>Παρέχουν πλέγμα υπηρεσιών προς τα σκάφη αναψυχής</a:t>
            </a:r>
          </a:p>
          <a:p>
            <a:endParaRPr lang="el-GR" dirty="0"/>
          </a:p>
        </p:txBody>
      </p:sp>
      <p:graphicFrame>
        <p:nvGraphicFramePr>
          <p:cNvPr id="6" name="Διάγραμμα 5">
            <a:extLst>
              <a:ext uri="{FF2B5EF4-FFF2-40B4-BE49-F238E27FC236}">
                <a16:creationId xmlns:a16="http://schemas.microsoft.com/office/drawing/2014/main" id="{618F484F-A32A-F405-FF43-998841E69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979585"/>
              </p:ext>
            </p:extLst>
          </p:nvPr>
        </p:nvGraphicFramePr>
        <p:xfrm>
          <a:off x="506763" y="2497015"/>
          <a:ext cx="10947818" cy="3253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40">
            <a:extLst>
              <a:ext uri="{FF2B5EF4-FFF2-40B4-BE49-F238E27FC236}">
                <a16:creationId xmlns:a16="http://schemas.microsoft.com/office/drawing/2014/main" id="{39AE5EFB-5AB3-8257-8A16-AC8463526024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Aptos" panose="020B0004020202020204" pitchFamily="34" charset="0"/>
              </a:rPr>
              <a:t>Υφιστάμενο δίκτυο </a:t>
            </a:r>
            <a:r>
              <a:rPr lang="el-GR" sz="3200" dirty="0"/>
              <a:t>δίκτυο-Θέσεις διαχείμασης σκαφών αναψυχής</a:t>
            </a:r>
            <a:endParaRPr lang="en-BE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397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3D0D8-BC4F-37E5-3562-E7172BD2A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702A11FA-5D9F-D3B6-0558-22ECCF82A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268884"/>
              </p:ext>
            </p:extLst>
          </p:nvPr>
        </p:nvGraphicFramePr>
        <p:xfrm>
          <a:off x="304800" y="1196515"/>
          <a:ext cx="11471276" cy="4903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3757">
                  <a:extLst>
                    <a:ext uri="{9D8B030D-6E8A-4147-A177-3AD203B41FA5}">
                      <a16:colId xmlns:a16="http://schemas.microsoft.com/office/drawing/2014/main" val="3969191091"/>
                    </a:ext>
                  </a:extLst>
                </a:gridCol>
                <a:gridCol w="1009947">
                  <a:extLst>
                    <a:ext uri="{9D8B030D-6E8A-4147-A177-3AD203B41FA5}">
                      <a16:colId xmlns:a16="http://schemas.microsoft.com/office/drawing/2014/main" val="2531101784"/>
                    </a:ext>
                  </a:extLst>
                </a:gridCol>
                <a:gridCol w="1424732">
                  <a:extLst>
                    <a:ext uri="{9D8B030D-6E8A-4147-A177-3AD203B41FA5}">
                      <a16:colId xmlns:a16="http://schemas.microsoft.com/office/drawing/2014/main" val="337938459"/>
                    </a:ext>
                  </a:extLst>
                </a:gridCol>
                <a:gridCol w="1766576">
                  <a:extLst>
                    <a:ext uri="{9D8B030D-6E8A-4147-A177-3AD203B41FA5}">
                      <a16:colId xmlns:a16="http://schemas.microsoft.com/office/drawing/2014/main" val="667793018"/>
                    </a:ext>
                  </a:extLst>
                </a:gridCol>
                <a:gridCol w="1913409">
                  <a:extLst>
                    <a:ext uri="{9D8B030D-6E8A-4147-A177-3AD203B41FA5}">
                      <a16:colId xmlns:a16="http://schemas.microsoft.com/office/drawing/2014/main" val="3616645829"/>
                    </a:ext>
                  </a:extLst>
                </a:gridCol>
                <a:gridCol w="1938646">
                  <a:extLst>
                    <a:ext uri="{9D8B030D-6E8A-4147-A177-3AD203B41FA5}">
                      <a16:colId xmlns:a16="http://schemas.microsoft.com/office/drawing/2014/main" val="1220824753"/>
                    </a:ext>
                  </a:extLst>
                </a:gridCol>
                <a:gridCol w="1514209">
                  <a:extLst>
                    <a:ext uri="{9D8B030D-6E8A-4147-A177-3AD203B41FA5}">
                      <a16:colId xmlns:a16="http://schemas.microsoft.com/office/drawing/2014/main" val="2257161356"/>
                    </a:ext>
                  </a:extLst>
                </a:gridCol>
              </a:tblGrid>
              <a:tr h="4960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Περιφέρει</a:t>
                      </a:r>
                      <a:r>
                        <a:rPr lang="en-US" sz="1800" dirty="0">
                          <a:effectLst/>
                        </a:rPr>
                        <a:t>α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Μα</a:t>
                      </a:r>
                      <a:r>
                        <a:rPr lang="en-US" sz="1800" dirty="0" err="1">
                          <a:effectLst/>
                        </a:rPr>
                        <a:t>ρίνες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Κ</a:t>
                      </a:r>
                      <a:r>
                        <a:rPr lang="en-US" sz="1800" dirty="0">
                          <a:effectLst/>
                        </a:rPr>
                        <a:t>α</a:t>
                      </a:r>
                      <a:r>
                        <a:rPr lang="en-US" sz="1800" dirty="0" err="1">
                          <a:effectLst/>
                        </a:rPr>
                        <a:t>τ</a:t>
                      </a:r>
                      <a:r>
                        <a:rPr lang="en-US" sz="1800" dirty="0">
                          <a:effectLst/>
                        </a:rPr>
                        <a:t>α</a:t>
                      </a:r>
                      <a:r>
                        <a:rPr lang="en-US" sz="1800" dirty="0" err="1">
                          <a:effectLst/>
                        </a:rPr>
                        <a:t>φύγι</a:t>
                      </a:r>
                      <a:r>
                        <a:rPr lang="en-US" sz="1800" dirty="0">
                          <a:effectLst/>
                        </a:rPr>
                        <a:t>α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Αγκυρο</a:t>
                      </a:r>
                      <a:r>
                        <a:rPr lang="en-US" sz="1800" dirty="0">
                          <a:effectLst/>
                        </a:rPr>
                        <a:t>βόλια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Ξενοδοχει</a:t>
                      </a:r>
                      <a:r>
                        <a:rPr lang="en-US" sz="1800" dirty="0">
                          <a:effectLst/>
                        </a:rPr>
                        <a:t>ακοί</a:t>
                      </a:r>
                      <a:endParaRPr lang="el-GR" sz="18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λιμένες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Λοι</a:t>
                      </a:r>
                      <a:r>
                        <a:rPr lang="en-US" sz="1800" dirty="0">
                          <a:effectLst/>
                        </a:rPr>
                        <a:t>πές λιμενικές εγκαταστάσεις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Δι</a:t>
                      </a:r>
                      <a:r>
                        <a:rPr lang="en-US" sz="1800" dirty="0">
                          <a:effectLst/>
                        </a:rPr>
                        <a:t>αχείμαση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1254680389"/>
                  </a:ext>
                </a:extLst>
              </a:tr>
              <a:tr h="370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600" dirty="0">
                          <a:effectLst/>
                        </a:rPr>
                        <a:t>Αν.</a:t>
                      </a:r>
                      <a:r>
                        <a:rPr lang="en-US" sz="1600" dirty="0">
                          <a:effectLst/>
                        </a:rPr>
                        <a:t> Μακεδονίας και Θράκης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170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288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180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4251966236"/>
                  </a:ext>
                </a:extLst>
              </a:tr>
              <a:tr h="179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Αττικής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4.570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638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3.021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1387091270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Βορείου Αιγαίου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478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301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92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273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557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3688178532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Δυτικής Ελλάδος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1.510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175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r>
                        <a:rPr lang="el-GR" sz="1800">
                          <a:solidFill>
                            <a:schemeClr val="tx1"/>
                          </a:solidFill>
                          <a:effectLst/>
                        </a:rPr>
                        <a:t>520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1285438851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Ηπείρου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297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170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240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473057592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Θεσσαλίας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108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753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402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2896255235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Ιονίων Νήσων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1.677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459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250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1.700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699721698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Κεντρικής</a:t>
                      </a:r>
                      <a:r>
                        <a:rPr lang="en-US" sz="1600" dirty="0">
                          <a:effectLst/>
                        </a:rPr>
                        <a:t> Μα</a:t>
                      </a:r>
                      <a:r>
                        <a:rPr lang="en-US" sz="1600" dirty="0" err="1">
                          <a:effectLst/>
                        </a:rPr>
                        <a:t>κεδονί</a:t>
                      </a:r>
                      <a:r>
                        <a:rPr lang="en-US" sz="1600" dirty="0">
                          <a:effectLst/>
                        </a:rPr>
                        <a:t>ας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775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377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259018120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Κρήτης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753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123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240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330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1013000658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Νοτίου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Αιγ</a:t>
                      </a:r>
                      <a:r>
                        <a:rPr lang="en-US" sz="1600" dirty="0">
                          <a:effectLst/>
                        </a:rPr>
                        <a:t>αίου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1.328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714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286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537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1.385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2661543573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Πελο</a:t>
                      </a:r>
                      <a:r>
                        <a:rPr lang="en-US" sz="1600" dirty="0">
                          <a:effectLst/>
                        </a:rPr>
                        <a:t>ποννήσου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702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149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299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798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1380141529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Στερεάς Ελλάδας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146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304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l-GR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415</a:t>
                      </a:r>
                      <a:endParaRPr lang="el-G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2585799229"/>
                  </a:ext>
                </a:extLst>
              </a:tr>
              <a:tr h="1941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ΣΥΝΟΛΟ</a:t>
                      </a:r>
                      <a:endParaRPr lang="el-GR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800" b="1" dirty="0">
                          <a:solidFill>
                            <a:schemeClr val="tx1"/>
                          </a:solidFill>
                          <a:effectLst/>
                        </a:rPr>
                        <a:t>12.336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3.163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935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155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3.073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r>
                        <a:rPr lang="el-GR" sz="1800" b="1" dirty="0">
                          <a:solidFill>
                            <a:schemeClr val="tx1"/>
                          </a:solidFill>
                          <a:effectLst/>
                        </a:rPr>
                        <a:t>78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l-G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1" marR="67861" marT="0" marB="0"/>
                </a:tc>
                <a:extLst>
                  <a:ext uri="{0D108BD9-81ED-4DB2-BD59-A6C34878D82A}">
                    <a16:rowId xmlns:a16="http://schemas.microsoft.com/office/drawing/2014/main" val="467155483"/>
                  </a:ext>
                </a:extLst>
              </a:tr>
            </a:tbl>
          </a:graphicData>
        </a:graphic>
      </p:graphicFrame>
      <p:sp>
        <p:nvSpPr>
          <p:cNvPr id="4" name="Rectangle: Rounded Corners 40">
            <a:extLst>
              <a:ext uri="{FF2B5EF4-FFF2-40B4-BE49-F238E27FC236}">
                <a16:creationId xmlns:a16="http://schemas.microsoft.com/office/drawing/2014/main" id="{E24D3813-37CF-5BFE-7355-2D30E015398B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Aptos" panose="020B0004020202020204" pitchFamily="34" charset="0"/>
              </a:rPr>
              <a:t>Υφιστάμενο δίκτυο Σύνολο θέσεων ελλιμενισμού και διαχείμασης</a:t>
            </a:r>
            <a:endParaRPr lang="en-BE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5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31CAD70-A52F-2C81-0EA0-3E606A9DED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8440" y="819733"/>
            <a:ext cx="4929016" cy="763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1600" dirty="0"/>
              <a:t>Βιβλιογραφικής επισκόπηση</a:t>
            </a:r>
          </a:p>
          <a:p>
            <a:pPr>
              <a:spcBef>
                <a:spcPts val="0"/>
              </a:spcBef>
            </a:pPr>
            <a:r>
              <a:rPr lang="el-GR" sz="1600" dirty="0"/>
              <a:t>Καταγραφή 39 παραμέτρων </a:t>
            </a:r>
            <a:r>
              <a:rPr lang="el-GR" sz="1600" dirty="0" err="1"/>
              <a:t>χωροθέτησης</a:t>
            </a:r>
            <a:r>
              <a:rPr lang="el-GR" sz="1600" dirty="0"/>
              <a:t> </a:t>
            </a:r>
            <a:r>
              <a:rPr lang="el-GR" sz="1600" dirty="0" err="1"/>
              <a:t>μαρινών</a:t>
            </a:r>
            <a:endParaRPr lang="el-GR" sz="1600" dirty="0"/>
          </a:p>
          <a:p>
            <a:pPr>
              <a:spcBef>
                <a:spcPts val="0"/>
              </a:spcBef>
            </a:pPr>
            <a:r>
              <a:rPr lang="el-GR" sz="1600" dirty="0"/>
              <a:t>Μέσω αξιολόγησης επιλέχθηκαν </a:t>
            </a:r>
            <a:r>
              <a:rPr lang="en-US" sz="1600" dirty="0"/>
              <a:t>23 </a:t>
            </a:r>
            <a:r>
              <a:rPr lang="el-GR" sz="1600" dirty="0"/>
              <a:t>κριτήρια</a:t>
            </a:r>
            <a:endParaRPr lang="en-US" sz="1600" dirty="0"/>
          </a:p>
          <a:p>
            <a:pPr>
              <a:spcBef>
                <a:spcPts val="0"/>
              </a:spcBef>
            </a:pPr>
            <a:endParaRPr lang="el-GR" sz="1600" dirty="0"/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730A3AE1-B9C1-D099-75A5-863A5A3CA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03276"/>
              </p:ext>
            </p:extLst>
          </p:nvPr>
        </p:nvGraphicFramePr>
        <p:xfrm>
          <a:off x="411480" y="1844040"/>
          <a:ext cx="11085975" cy="36423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17195">
                  <a:extLst>
                    <a:ext uri="{9D8B030D-6E8A-4147-A177-3AD203B41FA5}">
                      <a16:colId xmlns:a16="http://schemas.microsoft.com/office/drawing/2014/main" val="3605459414"/>
                    </a:ext>
                  </a:extLst>
                </a:gridCol>
                <a:gridCol w="2217195">
                  <a:extLst>
                    <a:ext uri="{9D8B030D-6E8A-4147-A177-3AD203B41FA5}">
                      <a16:colId xmlns:a16="http://schemas.microsoft.com/office/drawing/2014/main" val="4034516404"/>
                    </a:ext>
                  </a:extLst>
                </a:gridCol>
                <a:gridCol w="2217195">
                  <a:extLst>
                    <a:ext uri="{9D8B030D-6E8A-4147-A177-3AD203B41FA5}">
                      <a16:colId xmlns:a16="http://schemas.microsoft.com/office/drawing/2014/main" val="3077709846"/>
                    </a:ext>
                  </a:extLst>
                </a:gridCol>
                <a:gridCol w="2217195">
                  <a:extLst>
                    <a:ext uri="{9D8B030D-6E8A-4147-A177-3AD203B41FA5}">
                      <a16:colId xmlns:a16="http://schemas.microsoft.com/office/drawing/2014/main" val="2481815076"/>
                    </a:ext>
                  </a:extLst>
                </a:gridCol>
                <a:gridCol w="2217195">
                  <a:extLst>
                    <a:ext uri="{9D8B030D-6E8A-4147-A177-3AD203B41FA5}">
                      <a16:colId xmlns:a16="http://schemas.microsoft.com/office/drawing/2014/main" val="706375176"/>
                    </a:ext>
                  </a:extLst>
                </a:gridCol>
              </a:tblGrid>
              <a:tr h="780506">
                <a:tc>
                  <a:txBody>
                    <a:bodyPr/>
                    <a:lstStyle/>
                    <a:p>
                      <a:r>
                        <a:rPr lang="el-GR" sz="1600" dirty="0"/>
                        <a:t>ΜΕΤΑΦΟΡΙΚΕΣ ΥΠΟΔΟΜΕΣ-ΥΠΗΡΕΣΙΕΣ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ΤΟΥΡΙΣΤΙΚΕΣ &amp; ΤΟΠΙΚΕΣ ΥΠΟΔΟΜΕΣ-ΥΠΗΡΕΣΙΑΣ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ΥΠΟΔΟΜΕΣ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ΠΡΟΟΡΙΣΜΟΣ-ΚΟΙΝΩΝΙΑ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ΠΕΡΙΒΑΛΛΟΝΤΙΚΑ-ΓΕΩΓΡΑΦΙΚΑ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53658"/>
                  </a:ext>
                </a:extLst>
              </a:tr>
              <a:tr h="2861854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Αεροδρόμιο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Λιμάνι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l-GR" sz="1600" dirty="0"/>
                        <a:t>Επάρκεια θέσεων ελλιμενισμού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l-GR" sz="1600" dirty="0"/>
                        <a:t>Εγγύτητα στο οδικό δίκτυο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/>
                        <a:t>HORECA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l-GR" sz="1600" dirty="0"/>
                        <a:t>Ξενοδοχειακό δυναμικό</a:t>
                      </a:r>
                      <a:endParaRPr lang="en-US" sz="1600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Τραπεζικές υπηρεσίες/ΑΤΜ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Καταστήματα λιανικής τροφίμων</a:t>
                      </a:r>
                      <a:endParaRPr lang="en-US" sz="1600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l-GR" sz="1600" dirty="0"/>
                    </a:p>
                    <a:p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Ηλεκτρική ενέργεια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Νερό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Υποδομές </a:t>
                      </a:r>
                      <a:r>
                        <a:rPr lang="en-US" sz="1600" dirty="0"/>
                        <a:t>internet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Χωροταξικά σχέδια</a:t>
                      </a:r>
                      <a:endParaRPr lang="en-US" sz="1600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Υγειονομικές Υπηρεσίες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Επεξεργασία Αποβλήτων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Διαχείριση απορριμμάτων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Πληθυσμός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Ασφάλεια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Ωριμότητα τοπικής κοινωνίας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Βαθμός τουριστικής ανάπτυξης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Πολιτιστικό και ιστορικό δυναμικό περιοχής</a:t>
                      </a:r>
                    </a:p>
                    <a:p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Ασφάλεια ναυσιπλοΐας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Εγγύτητα σε περιοχές θαλάσσιου τουρισμού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600" dirty="0"/>
                        <a:t>Επιπτώσεις στο περιβάλλον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623148"/>
                  </a:ext>
                </a:extLst>
              </a:tr>
            </a:tbl>
          </a:graphicData>
        </a:graphic>
      </p:graphicFrame>
      <p:sp>
        <p:nvSpPr>
          <p:cNvPr id="4" name="Rectangle: Rounded Corners 40">
            <a:extLst>
              <a:ext uri="{FF2B5EF4-FFF2-40B4-BE49-F238E27FC236}">
                <a16:creationId xmlns:a16="http://schemas.microsoft.com/office/drawing/2014/main" id="{B5F25BA8-3B93-BC85-E2E0-FF9A143121AB}"/>
              </a:ext>
            </a:extLst>
          </p:cNvPr>
          <p:cNvSpPr/>
          <p:nvPr/>
        </p:nvSpPr>
        <p:spPr>
          <a:xfrm>
            <a:off x="0" y="940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/>
              <a:t>Κριτήρια χωροθέτησης νέων μαρινών</a:t>
            </a:r>
            <a:endParaRPr lang="en-BE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77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7DF5036-DB45-A745-AF1C-F559ACA6D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867" y="1195754"/>
            <a:ext cx="11362267" cy="5058996"/>
          </a:xfrm>
        </p:spPr>
        <p:txBody>
          <a:bodyPr/>
          <a:lstStyle/>
          <a:p>
            <a:r>
              <a:rPr lang="el-GR" b="1" dirty="0"/>
              <a:t>Εφαρμογή της Αναλυτικής Ιεραρχικής Προσέγγισης</a:t>
            </a:r>
            <a:r>
              <a:rPr lang="en-US" b="1" dirty="0"/>
              <a:t>:</a:t>
            </a:r>
            <a:endParaRPr lang="el-GR" b="1" dirty="0"/>
          </a:p>
          <a:p>
            <a:endParaRPr lang="en-US" b="1" dirty="0"/>
          </a:p>
          <a:p>
            <a:r>
              <a:rPr lang="el-GR" b="1" dirty="0" err="1"/>
              <a:t>Συμμετ</a:t>
            </a:r>
            <a:r>
              <a:rPr lang="en-US" b="1" dirty="0" err="1"/>
              <a:t>έ</a:t>
            </a:r>
            <a:r>
              <a:rPr lang="el-GR" b="1" dirty="0" err="1"/>
              <a:t>χοντες</a:t>
            </a:r>
            <a:endParaRPr lang="en-US" b="1" dirty="0"/>
          </a:p>
          <a:p>
            <a:pPr lvl="2">
              <a:spcBef>
                <a:spcPts val="600"/>
              </a:spcBef>
              <a:buFontTx/>
              <a:buChar char="-"/>
            </a:pPr>
            <a:r>
              <a:rPr lang="el-GR" dirty="0"/>
              <a:t>Εκπρόσωποι εταιρειών διαχείρισης/ναύλωσης σκαφών αναψυχής</a:t>
            </a:r>
          </a:p>
          <a:p>
            <a:pPr lvl="2">
              <a:spcBef>
                <a:spcPts val="600"/>
              </a:spcBef>
              <a:buFontTx/>
              <a:buChar char="-"/>
            </a:pPr>
            <a:r>
              <a:rPr lang="el-GR" dirty="0"/>
              <a:t>Εκπρόσωποι μαρινών / τουριστικών λιμένων</a:t>
            </a:r>
          </a:p>
          <a:p>
            <a:pPr lvl="2">
              <a:spcBef>
                <a:spcPts val="600"/>
              </a:spcBef>
              <a:buFontTx/>
              <a:buChar char="-"/>
            </a:pPr>
            <a:r>
              <a:rPr lang="el-GR" dirty="0"/>
              <a:t>Πλοίαρχοι σκαφών αναψυχής</a:t>
            </a:r>
            <a:endParaRPr lang="en-US" dirty="0"/>
          </a:p>
          <a:p>
            <a:pPr>
              <a:lnSpc>
                <a:spcPct val="100000"/>
              </a:lnSpc>
            </a:pPr>
            <a:endParaRPr lang="el-GR" dirty="0"/>
          </a:p>
          <a:p>
            <a:pPr>
              <a:lnSpc>
                <a:spcPct val="100000"/>
              </a:lnSpc>
            </a:pPr>
            <a:r>
              <a:rPr lang="el-GR" b="1" dirty="0"/>
              <a:t>Συνολικά συγκεντρώθηκαν 186 συμπληρωμένα ερωτηματολόγια αξιολόγησης της σημαντικότητας των κριτηρίων χωροθέτησης</a:t>
            </a:r>
            <a:endParaRPr lang="en-GB" b="1" dirty="0"/>
          </a:p>
          <a:p>
            <a:pPr lvl="1">
              <a:lnSpc>
                <a:spcPct val="100000"/>
              </a:lnSpc>
            </a:pPr>
            <a:endParaRPr lang="el-GR" dirty="0"/>
          </a:p>
          <a:p>
            <a:pPr lvl="1">
              <a:lnSpc>
                <a:spcPct val="100000"/>
              </a:lnSpc>
            </a:pPr>
            <a:endParaRPr lang="el-GR" dirty="0"/>
          </a:p>
          <a:p>
            <a:pPr lvl="1">
              <a:lnSpc>
                <a:spcPct val="100000"/>
              </a:lnSpc>
            </a:pPr>
            <a:endParaRPr lang="el-GR" dirty="0"/>
          </a:p>
          <a:p>
            <a:pPr lvl="1"/>
            <a:endParaRPr lang="el-GR" dirty="0"/>
          </a:p>
          <a:p>
            <a:endParaRPr lang="el-GR" dirty="0"/>
          </a:p>
        </p:txBody>
      </p:sp>
      <p:sp>
        <p:nvSpPr>
          <p:cNvPr id="4" name="Rectangle: Rounded Corners 40">
            <a:extLst>
              <a:ext uri="{FF2B5EF4-FFF2-40B4-BE49-F238E27FC236}">
                <a16:creationId xmlns:a16="http://schemas.microsoft.com/office/drawing/2014/main" id="{9B102319-ABFD-9C39-9B3B-34B2EBD7B5A0}"/>
              </a:ext>
            </a:extLst>
          </p:cNvPr>
          <p:cNvSpPr/>
          <p:nvPr/>
        </p:nvSpPr>
        <p:spPr>
          <a:xfrm>
            <a:off x="0" y="940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IV</a:t>
            </a:r>
            <a:r>
              <a:rPr lang="el-GR" sz="3200" dirty="0"/>
              <a:t>. Έρευνα πεδίου για αξιολόγηση κριτηρίων χωροθέτησης μαρίνας</a:t>
            </a:r>
            <a:endParaRPr lang="en-BE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36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3D06E-A73A-602B-FEF1-2D5A89CA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Γράφημα 6">
            <a:extLst>
              <a:ext uri="{FF2B5EF4-FFF2-40B4-BE49-F238E27FC236}">
                <a16:creationId xmlns:a16="http://schemas.microsoft.com/office/drawing/2014/main" id="{7AC3E646-A418-0F6D-D06A-66DC25B7F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54831"/>
              </p:ext>
            </p:extLst>
          </p:nvPr>
        </p:nvGraphicFramePr>
        <p:xfrm>
          <a:off x="401532" y="1728046"/>
          <a:ext cx="5338086" cy="4087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Γράφημα 7">
            <a:extLst>
              <a:ext uri="{FF2B5EF4-FFF2-40B4-BE49-F238E27FC236}">
                <a16:creationId xmlns:a16="http://schemas.microsoft.com/office/drawing/2014/main" id="{83181DA5-BA37-21F8-14CE-E5A0F0953C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8303920"/>
              </p:ext>
            </p:extLst>
          </p:nvPr>
        </p:nvGraphicFramePr>
        <p:xfrm>
          <a:off x="6096000" y="1931616"/>
          <a:ext cx="5866356" cy="3680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6F78092-1E35-71F9-4F7F-89CD99B7054B}"/>
              </a:ext>
            </a:extLst>
          </p:cNvPr>
          <p:cNvSpPr txBox="1"/>
          <p:nvPr/>
        </p:nvSpPr>
        <p:spPr>
          <a:xfrm>
            <a:off x="610356" y="876490"/>
            <a:ext cx="533808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solidFill>
                  <a:schemeClr val="bg1"/>
                </a:solidFill>
              </a:rPr>
              <a:t>Ηλικιακή κατανομή συμμετεχόντων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3848E-A45A-9812-AEF7-0A5A5A178372}"/>
              </a:ext>
            </a:extLst>
          </p:cNvPr>
          <p:cNvSpPr txBox="1"/>
          <p:nvPr/>
        </p:nvSpPr>
        <p:spPr>
          <a:xfrm>
            <a:off x="7243879" y="876490"/>
            <a:ext cx="345112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solidFill>
                  <a:schemeClr val="bg1"/>
                </a:solidFill>
              </a:rPr>
              <a:t>Κλάδος δραστηριότητας</a:t>
            </a:r>
          </a:p>
        </p:txBody>
      </p:sp>
      <p:sp>
        <p:nvSpPr>
          <p:cNvPr id="5" name="Rectangle: Rounded Corners 40">
            <a:extLst>
              <a:ext uri="{FF2B5EF4-FFF2-40B4-BE49-F238E27FC236}">
                <a16:creationId xmlns:a16="http://schemas.microsoft.com/office/drawing/2014/main" id="{ADB3CAA2-3FF5-8E01-9A9C-ADB3E6BCEB41}"/>
              </a:ext>
            </a:extLst>
          </p:cNvPr>
          <p:cNvSpPr/>
          <p:nvPr/>
        </p:nvSpPr>
        <p:spPr>
          <a:xfrm>
            <a:off x="0" y="940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Αποτελέσματα έρευνας πεδίου 1/3</a:t>
            </a:r>
            <a:endParaRPr lang="en-BE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5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0355D-CCB5-0727-968C-39A6A52D1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" y="2561511"/>
            <a:ext cx="10248900" cy="3679269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600"/>
              </a:spcAft>
            </a:pPr>
            <a:r>
              <a:rPr lang="el-GR" dirty="0"/>
              <a:t>Η Ελλάδα </a:t>
            </a:r>
            <a:r>
              <a:rPr lang="el-GR" b="1" dirty="0"/>
              <a:t>υστερεί σε θέσεις ελλιμενισμού </a:t>
            </a:r>
            <a:r>
              <a:rPr lang="el-GR" dirty="0"/>
              <a:t>- σε αρκετές περιοχές η ζήτηση δεν μπορεί να καλυφθεί.</a:t>
            </a:r>
          </a:p>
          <a:p>
            <a:pPr algn="just">
              <a:spcAft>
                <a:spcPts val="600"/>
              </a:spcAft>
            </a:pPr>
            <a:r>
              <a:rPr lang="el-GR" b="1" dirty="0"/>
              <a:t>Χωρική ασυνέχεια </a:t>
            </a:r>
            <a:r>
              <a:rPr lang="el-GR" dirty="0"/>
              <a:t>των υφιστάμενων τουριστικών λιμενικών υποδομών</a:t>
            </a:r>
          </a:p>
          <a:p>
            <a:pPr algn="just">
              <a:spcAft>
                <a:spcPts val="600"/>
              </a:spcAft>
            </a:pPr>
            <a:r>
              <a:rPr lang="el-GR" dirty="0"/>
              <a:t>Γιώτινγκ και τουριστικοί λιμένες</a:t>
            </a:r>
            <a:endParaRPr lang="en-US" dirty="0"/>
          </a:p>
          <a:p>
            <a:pPr lvl="1" algn="just">
              <a:spcBef>
                <a:spcPts val="0"/>
              </a:spcBef>
            </a:pPr>
            <a:r>
              <a:rPr lang="el-GR" sz="2400" b="1" dirty="0"/>
              <a:t>Ιδιαίτερα ανταγωνιστική αγορά</a:t>
            </a:r>
            <a:endParaRPr lang="en-US" sz="2400" b="1" dirty="0"/>
          </a:p>
          <a:p>
            <a:pPr lvl="1" algn="just">
              <a:spcAft>
                <a:spcPts val="600"/>
              </a:spcAft>
            </a:pPr>
            <a:r>
              <a:rPr lang="el-GR" sz="2400" b="1" dirty="0"/>
              <a:t>Σημαντική πηγή εισοδήματος για την τοπική/περιφερειακή/εθνική οικονομία</a:t>
            </a:r>
            <a:r>
              <a:rPr lang="el-GR" sz="240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el-GR" b="1" dirty="0"/>
              <a:t>Αυξημένος ανταγωνισμός από τις γειτονικές χώρες</a:t>
            </a:r>
          </a:p>
          <a:p>
            <a:pPr algn="just">
              <a:spcAft>
                <a:spcPts val="600"/>
              </a:spcAft>
            </a:pPr>
            <a:endParaRPr lang="en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03E32-EA5D-870A-9577-B088C19A1F56}"/>
              </a:ext>
            </a:extLst>
          </p:cNvPr>
          <p:cNvSpPr txBox="1"/>
          <p:nvPr/>
        </p:nvSpPr>
        <p:spPr>
          <a:xfrm>
            <a:off x="609600" y="1251685"/>
            <a:ext cx="10321290" cy="9079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2400" dirty="0"/>
              <a:t>Αναγκαία η διαμόρφωση</a:t>
            </a:r>
            <a:r>
              <a:rPr lang="el-GR" sz="2400" b="1" dirty="0"/>
              <a:t> ολοκληρωμένου δικτύου τουριστικών λιμένων</a:t>
            </a:r>
            <a:r>
              <a:rPr lang="el-GR" sz="2400" dirty="0"/>
              <a:t> </a:t>
            </a:r>
          </a:p>
          <a:p>
            <a:pPr algn="ctr">
              <a:spcAft>
                <a:spcPts val="600"/>
              </a:spcAft>
            </a:pPr>
            <a:r>
              <a:rPr lang="el-GR" sz="2400" dirty="0"/>
              <a:t>με κριτήρια (</a:t>
            </a:r>
            <a:r>
              <a:rPr lang="en-US" sz="2400" dirty="0" err="1"/>
              <a:t>i</a:t>
            </a:r>
            <a:r>
              <a:rPr lang="en-US" sz="2400" dirty="0"/>
              <a:t>) </a:t>
            </a:r>
            <a:r>
              <a:rPr lang="el-GR" sz="2400" dirty="0"/>
              <a:t>θέσεις ελλιμενισμού και (</a:t>
            </a:r>
            <a:r>
              <a:rPr lang="en-US" sz="2400" dirty="0"/>
              <a:t>ii) </a:t>
            </a:r>
            <a:r>
              <a:rPr lang="el-GR" sz="2400" dirty="0"/>
              <a:t>γεωγραφικής κάλυψης.</a:t>
            </a:r>
          </a:p>
        </p:txBody>
      </p:sp>
      <p:sp>
        <p:nvSpPr>
          <p:cNvPr id="2" name="Rectangle: Rounded Corners 40">
            <a:extLst>
              <a:ext uri="{FF2B5EF4-FFF2-40B4-BE49-F238E27FC236}">
                <a16:creationId xmlns:a16="http://schemas.microsoft.com/office/drawing/2014/main" id="{BCD0DC6A-5114-F222-0427-4C21A94EF945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Εισαγωγή</a:t>
            </a:r>
            <a:endParaRPr lang="en-BE" sz="3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84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05063-CB66-EEFA-757A-B1F97C091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E64B1EBA-CEB8-4564-2D81-60D522235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91849"/>
              </p:ext>
            </p:extLst>
          </p:nvPr>
        </p:nvGraphicFramePr>
        <p:xfrm>
          <a:off x="5761974" y="221464"/>
          <a:ext cx="6332220" cy="6028251"/>
        </p:xfrm>
        <a:graphic>
          <a:graphicData uri="http://schemas.openxmlformats.org/drawingml/2006/table">
            <a:tbl>
              <a:tblPr firstRow="1" firstCol="1" bandRow="1"/>
              <a:tblGrid>
                <a:gridCol w="537353">
                  <a:extLst>
                    <a:ext uri="{9D8B030D-6E8A-4147-A177-3AD203B41FA5}">
                      <a16:colId xmlns:a16="http://schemas.microsoft.com/office/drawing/2014/main" val="1321967801"/>
                    </a:ext>
                  </a:extLst>
                </a:gridCol>
                <a:gridCol w="4604141">
                  <a:extLst>
                    <a:ext uri="{9D8B030D-6E8A-4147-A177-3AD203B41FA5}">
                      <a16:colId xmlns:a16="http://schemas.microsoft.com/office/drawing/2014/main" val="106692325"/>
                    </a:ext>
                  </a:extLst>
                </a:gridCol>
                <a:gridCol w="1190726">
                  <a:extLst>
                    <a:ext uri="{9D8B030D-6E8A-4147-A177-3AD203B41FA5}">
                      <a16:colId xmlns:a16="http://schemas.microsoft.com/office/drawing/2014/main" val="943384609"/>
                    </a:ext>
                  </a:extLst>
                </a:gridCol>
              </a:tblGrid>
              <a:tr h="436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Α.Α.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ΚΡΙΤΗΡΙΟ ΕΛΚΥΣΤΙΚΟΤΗΤΑΣ ΠΕΡΙΟΧΗΣ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Συντελεστής βαρύτητας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206840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Ασφάλεια ναυσιπλοΐας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10,505%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352732"/>
                  </a:ext>
                </a:extLst>
              </a:tr>
              <a:tr h="2616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Επάρκεια θέσεων ελλιμενισμού σκαφών αναψυχής σε ακτίνα 5 ν.μ.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8,051%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881661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Καταστήματα λιανικής  τροφίμων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7,125%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148476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Επίπτωση στο περιβάλλον της περιοχής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6,604%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872272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Εγγύτητα σε περιοχές διέλευσης σκαφών αναψυχής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6,392%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36979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Αεροδρόμιο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4,774%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073775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Επάρκεια ύδατος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4,752%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94421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Εγγύτητα στο οδικό δίκτυο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4,752%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2659879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Ασφάλεια προορισμού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4,606%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232519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HORECA 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4,479%</a:t>
                      </a:r>
                      <a:endParaRPr lang="el-G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1193190"/>
                  </a:ext>
                </a:extLst>
              </a:tr>
              <a:tr h="221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Λιμάνι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4,123%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676673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Τραπεζικές Υπηρεσίες/ΑΤΜ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3,912%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092249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Επάρκεια ηλεκτρικής ενέργειας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3,898%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348891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Εγκαταστάσεις διαχείρισης απορριμμάτων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3,614%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956039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Ξενοδοχειακό δυναμικό περιοχής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3,383%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17536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Εγκαταστάσεις επεξεργασίας λυμάτων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3,154%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456977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Υγειονομικές υπηρεσίες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2,738%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085839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Ωριμότητα τοπικής κοινωνίας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2,674%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390599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Τουριστικά αναπτυγμένη/ αναπτυσσόμενη περιοχή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2,548%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337968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Πολιτιστικό και ιστορικό δυναμικό περιοχής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2,450%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17991"/>
                  </a:ext>
                </a:extLst>
              </a:tr>
              <a:tr h="2967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Ύπαρξη χωροταξικών σχεδίων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2,256%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25685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Πληθυσμιακό δυναμικό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1,722%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194563"/>
                  </a:ext>
                </a:extLst>
              </a:tr>
              <a:tr h="236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Υποδομές Internet</a:t>
                      </a:r>
                      <a:endParaRPr lang="el-G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ctr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1,511%</a:t>
                      </a:r>
                      <a:endParaRPr lang="el-G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72" marR="62572" marT="0" marB="0" anchor="b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232627"/>
                  </a:ext>
                </a:extLst>
              </a:tr>
            </a:tbl>
          </a:graphicData>
        </a:graphic>
      </p:graphicFrame>
      <p:sp>
        <p:nvSpPr>
          <p:cNvPr id="3" name="Rectangle: Rounded Corners 40">
            <a:extLst>
              <a:ext uri="{FF2B5EF4-FFF2-40B4-BE49-F238E27FC236}">
                <a16:creationId xmlns:a16="http://schemas.microsoft.com/office/drawing/2014/main" id="{CD0FBF87-D103-5E2C-C67C-1FB4ED11BBC2}"/>
              </a:ext>
            </a:extLst>
          </p:cNvPr>
          <p:cNvSpPr/>
          <p:nvPr/>
        </p:nvSpPr>
        <p:spPr>
          <a:xfrm>
            <a:off x="0" y="0"/>
            <a:ext cx="5538381" cy="1060798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Αποτελέσματα έρευνας πεδίου </a:t>
            </a:r>
            <a:r>
              <a:rPr lang="en-US" sz="3200" dirty="0"/>
              <a:t>(3</a:t>
            </a:r>
            <a:r>
              <a:rPr lang="el-GR" sz="3200" dirty="0"/>
              <a:t>/3</a:t>
            </a:r>
            <a:r>
              <a:rPr lang="en-US" sz="3200" dirty="0"/>
              <a:t>)</a:t>
            </a:r>
            <a:endParaRPr lang="en-BE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26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1E21B-5455-5C01-2EAF-3D4B2016C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D89CACD-3C6B-2C2F-99DF-75E5C1A0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600"/>
            <a:ext cx="12192000" cy="5915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9EB5C-1FDC-CDA9-10B0-EFD153E34B94}"/>
              </a:ext>
            </a:extLst>
          </p:cNvPr>
          <p:cNvSpPr txBox="1"/>
          <p:nvPr/>
        </p:nvSpPr>
        <p:spPr>
          <a:xfrm>
            <a:off x="9517626" y="4522839"/>
            <a:ext cx="2536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70C0"/>
                </a:solidFill>
              </a:rPr>
              <a:t>Συγκριτική ανάλυση αξιολόγησης κριτηρίων ανά κατηγορία συμμετεχόντων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70C0"/>
                </a:solidFill>
              </a:rPr>
              <a:t>Δυνατότητα παραμετροποίησης </a:t>
            </a:r>
          </a:p>
        </p:txBody>
      </p:sp>
      <p:sp>
        <p:nvSpPr>
          <p:cNvPr id="7" name="Rectangle: Rounded Corners 40">
            <a:extLst>
              <a:ext uri="{FF2B5EF4-FFF2-40B4-BE49-F238E27FC236}">
                <a16:creationId xmlns:a16="http://schemas.microsoft.com/office/drawing/2014/main" id="{52AA8668-EF72-7993-34C8-A0FFA2E9942A}"/>
              </a:ext>
            </a:extLst>
          </p:cNvPr>
          <p:cNvSpPr/>
          <p:nvPr/>
        </p:nvSpPr>
        <p:spPr>
          <a:xfrm>
            <a:off x="0" y="940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Αποτελέσματα έρευνας πεδίου </a:t>
            </a:r>
            <a:r>
              <a:rPr lang="en-US" sz="3200" dirty="0"/>
              <a:t>(3</a:t>
            </a:r>
            <a:r>
              <a:rPr lang="el-GR" sz="3200" dirty="0"/>
              <a:t>/3</a:t>
            </a:r>
            <a:r>
              <a:rPr lang="en-US" sz="3200" dirty="0"/>
              <a:t>)</a:t>
            </a:r>
            <a:endParaRPr lang="en-BE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7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317F6-6107-0266-D026-0F401B8DF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D57736F-B951-C58A-462F-D6DA2ACF5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5681133" cy="4718050"/>
          </a:xfrm>
        </p:spPr>
        <p:txBody>
          <a:bodyPr/>
          <a:lstStyle/>
          <a:p>
            <a:pPr marL="158750" indent="0">
              <a:buNone/>
            </a:pPr>
            <a:r>
              <a:rPr lang="el-GR" b="1" dirty="0"/>
              <a:t>Αξιολόγηση παράκτιων δήμων:</a:t>
            </a:r>
          </a:p>
          <a:p>
            <a:pPr marL="501650"/>
            <a:r>
              <a:rPr lang="el-GR" dirty="0"/>
              <a:t>60 Περιφερειακές Ενότητες</a:t>
            </a:r>
          </a:p>
          <a:p>
            <a:pPr marL="501650"/>
            <a:r>
              <a:rPr lang="el-GR" dirty="0"/>
              <a:t>204 παράκτιοι δήμοι</a:t>
            </a:r>
          </a:p>
          <a:p>
            <a:pPr marL="501650"/>
            <a:r>
              <a:rPr lang="el-GR" dirty="0"/>
              <a:t>13 Δήμοι εξαιρέθηκαν</a:t>
            </a:r>
          </a:p>
          <a:p>
            <a:pPr marL="158750" indent="0">
              <a:buNone/>
            </a:pPr>
            <a:r>
              <a:rPr lang="el-GR" b="1" dirty="0"/>
              <a:t>191 Δήμοι προς αξιολόγηση</a:t>
            </a:r>
          </a:p>
          <a:p>
            <a:pPr marL="158750" indent="0">
              <a:buNone/>
            </a:pPr>
            <a:endParaRPr lang="el-GR" dirty="0"/>
          </a:p>
          <a:p>
            <a:pPr marL="158750" indent="0">
              <a:buNone/>
            </a:pPr>
            <a:r>
              <a:rPr lang="el-GR" dirty="0">
                <a:solidFill>
                  <a:srgbClr val="0070C0"/>
                </a:solidFill>
              </a:rPr>
              <a:t>Για κάθε κριτήριο</a:t>
            </a:r>
            <a:r>
              <a:rPr lang="en-US" dirty="0">
                <a:solidFill>
                  <a:srgbClr val="0070C0"/>
                </a:solidFill>
              </a:rPr>
              <a:t>o</a:t>
            </a:r>
            <a:r>
              <a:rPr lang="el-GR" dirty="0">
                <a:solidFill>
                  <a:srgbClr val="0070C0"/>
                </a:solidFill>
              </a:rPr>
              <a:t> αξιολόγησης διαμορφώθηκε πλαίσιο για την ποσοτικοποίησή τους ανά Δήμο και με βάση ανοικτές πηγές δεδομένων.</a:t>
            </a:r>
          </a:p>
          <a:p>
            <a:pPr marL="158750" indent="0">
              <a:buNone/>
            </a:pPr>
            <a:endParaRPr lang="el-GR" dirty="0"/>
          </a:p>
          <a:p>
            <a:pPr marL="158750" indent="0">
              <a:buNone/>
            </a:pP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12FE77A-C461-6789-505F-02915AC0D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628" y="2014883"/>
            <a:ext cx="5058371" cy="4419600"/>
          </a:xfrm>
          <a:prstGeom prst="rect">
            <a:avLst/>
          </a:prstGeom>
        </p:spPr>
      </p:pic>
      <p:sp>
        <p:nvSpPr>
          <p:cNvPr id="4" name="Rectangle: Rounded Corners 40">
            <a:extLst>
              <a:ext uri="{FF2B5EF4-FFF2-40B4-BE49-F238E27FC236}">
                <a16:creationId xmlns:a16="http://schemas.microsoft.com/office/drawing/2014/main" id="{56A2FBA6-5680-9803-363D-2DC06A70A892}"/>
              </a:ext>
            </a:extLst>
          </p:cNvPr>
          <p:cNvSpPr/>
          <p:nvPr/>
        </p:nvSpPr>
        <p:spPr>
          <a:xfrm>
            <a:off x="0" y="940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V</a:t>
            </a:r>
            <a:r>
              <a:rPr lang="el-GR" sz="4800" dirty="0"/>
              <a:t>. Αξιολόγηση ελκυστικότητας περιοχών</a:t>
            </a:r>
            <a:endParaRPr lang="en-BE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40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419519-9DB5-C44A-3482-8F1D56D9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88639"/>
            <a:ext cx="11360800" cy="763600"/>
          </a:xfrm>
        </p:spPr>
        <p:txBody>
          <a:bodyPr/>
          <a:lstStyle/>
          <a:p>
            <a:r>
              <a:rPr lang="el-GR" dirty="0"/>
              <a:t>5. Αξιολόγηση ελκυστικότητας περιοχών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2B3B814-150C-B377-C389-CFF9EE2AB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9950" y="-4349750"/>
            <a:ext cx="73711991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C7A5E3A-C78A-58A1-476E-A80AD3BF1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9950" y="-4543455"/>
            <a:ext cx="2234049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l-GR" altLang="el-G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[gv1]</a:t>
            </a:r>
            <a:r>
              <a:rPr kumimoji="0" lang="el-GR" altLang="el-G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Να μην συμπεριληφθεί σε ένα σενάριο</a:t>
            </a:r>
            <a:endParaRPr kumimoji="0" lang="el-GR" altLang="el-G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l-GR" altLang="el-G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[gv2]</a:t>
            </a:r>
            <a:r>
              <a:rPr kumimoji="0" lang="el-GR" altLang="el-G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 δεν βρουμε ανά δημο θα πάμε ανά περιφερειακή ενότητα</a:t>
            </a: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Πίνακας 12">
            <a:extLst>
              <a:ext uri="{FF2B5EF4-FFF2-40B4-BE49-F238E27FC236}">
                <a16:creationId xmlns:a16="http://schemas.microsoft.com/office/drawing/2014/main" id="{EB5DDA9F-FF7C-4C08-56C4-1345FE865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18614"/>
              </p:ext>
            </p:extLst>
          </p:nvPr>
        </p:nvGraphicFramePr>
        <p:xfrm>
          <a:off x="553792" y="791398"/>
          <a:ext cx="11113489" cy="6084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0049">
                  <a:extLst>
                    <a:ext uri="{9D8B030D-6E8A-4147-A177-3AD203B41FA5}">
                      <a16:colId xmlns:a16="http://schemas.microsoft.com/office/drawing/2014/main" val="2501323455"/>
                    </a:ext>
                  </a:extLst>
                </a:gridCol>
                <a:gridCol w="2071641">
                  <a:extLst>
                    <a:ext uri="{9D8B030D-6E8A-4147-A177-3AD203B41FA5}">
                      <a16:colId xmlns:a16="http://schemas.microsoft.com/office/drawing/2014/main" val="1996497350"/>
                    </a:ext>
                  </a:extLst>
                </a:gridCol>
                <a:gridCol w="2244277">
                  <a:extLst>
                    <a:ext uri="{9D8B030D-6E8A-4147-A177-3AD203B41FA5}">
                      <a16:colId xmlns:a16="http://schemas.microsoft.com/office/drawing/2014/main" val="4172382275"/>
                    </a:ext>
                  </a:extLst>
                </a:gridCol>
                <a:gridCol w="5157522">
                  <a:extLst>
                    <a:ext uri="{9D8B030D-6E8A-4147-A177-3AD203B41FA5}">
                      <a16:colId xmlns:a16="http://schemas.microsoft.com/office/drawing/2014/main" val="4087844779"/>
                    </a:ext>
                  </a:extLst>
                </a:gridCol>
              </a:tblGrid>
              <a:tr h="2374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effectLst/>
                        </a:rPr>
                        <a:t>Ομάδα κριτηρίων</a:t>
                      </a:r>
                      <a:endParaRPr lang="el-G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effectLst/>
                        </a:rPr>
                        <a:t>Κριτήριο</a:t>
                      </a:r>
                      <a:endParaRPr lang="el-G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effectLst/>
                        </a:rPr>
                        <a:t>Περιγραφή</a:t>
                      </a:r>
                      <a:endParaRPr lang="el-G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effectLst/>
                        </a:rPr>
                        <a:t>Μέτρηση</a:t>
                      </a:r>
                      <a:endParaRPr lang="el-G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extLst>
                  <a:ext uri="{0D108BD9-81ED-4DB2-BD59-A6C34878D82A}">
                    <a16:rowId xmlns:a16="http://schemas.microsoft.com/office/drawing/2014/main" val="1663510417"/>
                  </a:ext>
                </a:extLst>
              </a:tr>
              <a:tr h="990945">
                <a:tc rowSpan="7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 </a:t>
                      </a:r>
                    </a:p>
                    <a:p>
                      <a:pPr marR="374015"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Υποδομές κοινής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effectLst/>
                        </a:rPr>
                        <a:t> ωφέλειας</a:t>
                      </a:r>
                      <a:endParaRPr lang="el-G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Υγειονομικές υπηρεσίες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Ύπαρξη υπηρεσιών υγειονομικής περίθαλψης στον δήμο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Πολυδύναμο Περιφερειακό Ιατρείο (ΠΠΙ) / Τοπικές Μονάδες Υγείας (ΤΟΜΥ) = 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Κέντρο Υγείας = 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Νοσοκομείο = 3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extLst>
                  <a:ext uri="{0D108BD9-81ED-4DB2-BD59-A6C34878D82A}">
                    <a16:rowId xmlns:a16="http://schemas.microsoft.com/office/drawing/2014/main" val="2128757681"/>
                  </a:ext>
                </a:extLst>
              </a:tr>
              <a:tr h="48944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Επάρκεια ηλεκτρικής ενέργειας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Σταθερότητα στην παροχή ηλεκτρικής ενέργειας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Περιοχές και νησιά διασυνδεδεμένες με το κεντρικό δίκτυο: 2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Νησιά-νομοί μη συνδεδεμένα: 1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extLst>
                  <a:ext uri="{0D108BD9-81ED-4DB2-BD59-A6C34878D82A}">
                    <a16:rowId xmlns:a16="http://schemas.microsoft.com/office/drawing/2014/main" val="1039986444"/>
                  </a:ext>
                </a:extLst>
              </a:tr>
              <a:tr h="1082377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Επάρκεια ύδατος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Επάρκεια στην παροχή ύδατος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b="0" i="0" u="none" strike="noStrike" kern="100" cap="none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Έργα δικτύου ύδρευσης ανά δήμο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b="0" i="0" u="none" strike="noStrike" kern="100" cap="none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Έργα 1ης προτεραιότητας: 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b="0" i="0" u="none" strike="noStrike" kern="100" cap="none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Έργα 2ης προτεραιότητας: 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b="0" i="0" u="none" strike="noStrike" kern="100" cap="none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Έργα 3ης προτεραιότητας: 3</a:t>
                      </a: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extLst>
                  <a:ext uri="{0D108BD9-81ED-4DB2-BD59-A6C34878D82A}">
                    <a16:rowId xmlns:a16="http://schemas.microsoft.com/office/drawing/2014/main" val="3368042334"/>
                  </a:ext>
                </a:extLst>
              </a:tr>
              <a:tr h="489444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Εγκαταστάσεις επεξεργασίας λυμάτων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Ύπαρξη βιολογικού καθαρισμού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Όχι= 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Ναι = 1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extLst>
                  <a:ext uri="{0D108BD9-81ED-4DB2-BD59-A6C34878D82A}">
                    <a16:rowId xmlns:a16="http://schemas.microsoft.com/office/drawing/2014/main" val="3850246508"/>
                  </a:ext>
                </a:extLst>
              </a:tr>
              <a:tr h="1082377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Υποδομές </a:t>
                      </a:r>
                      <a:r>
                        <a:rPr lang="en-US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Internet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 err="1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Ευρυζωνικές</a:t>
                      </a: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 υπηρεσίες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Διαθεσιμότητα FFTH/</a:t>
                      </a:r>
                      <a:r>
                        <a:rPr lang="en-US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B</a:t>
                      </a: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 = 3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&lt;100</a:t>
                      </a:r>
                      <a:r>
                        <a:rPr lang="en-US" sz="1200" kern="100" dirty="0" err="1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Mbits</a:t>
                      </a: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 – 300</a:t>
                      </a:r>
                      <a:r>
                        <a:rPr lang="en-US" sz="1200" kern="100" dirty="0" err="1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Mbits</a:t>
                      </a: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 = 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&lt;30Mbits-100Mbits = 1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10Mbits-30Mbits = 0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extLst>
                  <a:ext uri="{0D108BD9-81ED-4DB2-BD59-A6C34878D82A}">
                    <a16:rowId xmlns:a16="http://schemas.microsoft.com/office/drawing/2014/main" val="1273997218"/>
                  </a:ext>
                </a:extLst>
              </a:tr>
              <a:tr h="694479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Ύπαρξη χωροταξικών σχεδίων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Χρήσεις γης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Περιοχή με θεσμοθετημένο Σχέδιο Χωρικής και Οικιστικής Οργάνωσης Ανοικτής Πόλης ή Γενικό Πολεοδομικό Σχέδιο = 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Περιοχής χωρίς θεσμοθετημένο ΣΧΟΟΑΠ/ΓΠΣ = 0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extLst>
                  <a:ext uri="{0D108BD9-81ED-4DB2-BD59-A6C34878D82A}">
                    <a16:rowId xmlns:a16="http://schemas.microsoft.com/office/drawing/2014/main" val="4035511888"/>
                  </a:ext>
                </a:extLst>
              </a:tr>
              <a:tr h="78591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Εγκαταστάσεις διαχείρισης απορριμμάτων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Ύπαρξη χώρων για την απόθεση και διαχείριση απορριμμάτων</a:t>
                      </a:r>
                      <a:endParaRPr lang="el-GR" sz="1200" kern="10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Καμία εγκατάσταση = 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Χώρος Υγειονομικής Ταφής Απορριμμάτων = 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l-GR" sz="1200" kern="100" dirty="0"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</a:rPr>
                        <a:t>Χώρος Υγειονομικής Ταφής Υπολειμμάτων =2</a:t>
                      </a:r>
                      <a:endParaRPr lang="el-GR" sz="1200" kern="100" dirty="0">
                        <a:solidFill>
                          <a:schemeClr val="accent5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71" marR="33071" marT="0" marB="0"/>
                </a:tc>
                <a:extLst>
                  <a:ext uri="{0D108BD9-81ED-4DB2-BD59-A6C34878D82A}">
                    <a16:rowId xmlns:a16="http://schemas.microsoft.com/office/drawing/2014/main" val="3615566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798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674696-5C04-4DC4-6099-E73B5B0A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Ομάδα κριτηρίων Υποδομές Κοινής Ωφέλειας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B7CABEB-29E4-054A-F402-CC34643F69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867" y="1536700"/>
            <a:ext cx="5737655" cy="471805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Υγειονομικές Υπηρεσίες: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l-G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μονάδα αξιολόγησης στην περίπτωση που στον δήμο λειτουργεί Πολυδύναμο Περιφερειακό Ιατρείο (ΠΠΙ).</a:t>
            </a:r>
            <a:endParaRPr lang="el-G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l-G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μονάδες αξιολόγησης στην περίπτωση που στον δήμο λειτουργεί Κέντρο Υγείας (ΚΥ). </a:t>
            </a:r>
            <a:endParaRPr lang="el-G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 μονάδες αξιολόγησης στην περίπτωση που στον δήμο λειτουργεί Νοσοκομείο,.</a:t>
            </a:r>
            <a:endParaRPr lang="el-G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l-GR" dirty="0"/>
              <a:t>Επάρκεια ηλεκτρικής ενέργειας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l-GR" sz="1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1 μονάδα αξιολόγησης για δήμους οι οποίοι δεν είναι διασυνδεδεμένοι με το κεντρικό δίκτυο της χώρας.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sz="1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2 μονάδες αξιολόγησης για τους δήμους οι οποίοι είναι διασυνδεδεμένοι με το κεντρικό δίκτυο της χώρας.</a:t>
            </a:r>
          </a:p>
          <a:p>
            <a:endParaRPr lang="el-GR" dirty="0"/>
          </a:p>
        </p:txBody>
      </p:sp>
      <p:pic>
        <p:nvPicPr>
          <p:cNvPr id="4" name="Εικόνα 3" descr="Εικόνα που περιέχει κείμενο, χάρτης, Άτλας  Περιγραφή που δημιουργήθηκε αυτόματα">
            <a:extLst>
              <a:ext uri="{FF2B5EF4-FFF2-40B4-BE49-F238E27FC236}">
                <a16:creationId xmlns:a16="http://schemas.microsoft.com/office/drawing/2014/main" id="{6F2B643E-3CF2-BECB-3BB9-90CEDDE7F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040" y="1102290"/>
            <a:ext cx="4800600" cy="5290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488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9840-D0BE-F33E-B1B4-3964B48BE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F2794F-9FA6-D880-DC76-0248DED2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Ομάδα κριτηρίων Υποδομές Κοινής Ωφέλειας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C7E815A-F862-55B5-9B68-B4FF995F8B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60920"/>
            <a:ext cx="4250764" cy="471805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Επάρκεια ύδατος: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l-GR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δεδομένα από το Εθνικό Επιχειρησιακό Σχέδιο στον Τομέα του Πόσιμου Νερού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l-GR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έγινε ανάλυση της περιγραφής των 2.127 προτεινόμενων έργων.</a:t>
            </a:r>
          </a:p>
          <a:p>
            <a:pPr marL="800100" lvl="1" indent="-342900" algn="just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l-GR" sz="1800" dirty="0">
              <a:latin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dirty="0"/>
              <a:t>Εγκαταστάσεις επεξεργασίας λυμάτων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 μονάδες αξιολόγησης όταν δεν υπάρχει εγκατάσταση βιολογικού καθαρισμού.</a:t>
            </a:r>
            <a:endParaRPr lang="el-G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μονάδα αξιολόγησης όταν υπάρχει εγκατάσταση βιολογικού καθαρισμού σε επίπεδο δήμου</a:t>
            </a:r>
            <a:endParaRPr lang="el-G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9A20632-95FE-1900-C0B3-76CE6A3B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631" y="593367"/>
            <a:ext cx="7526369" cy="5592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0B90F-6769-583E-EDD0-2FB7EE061407}"/>
              </a:ext>
            </a:extLst>
          </p:cNvPr>
          <p:cNvSpPr txBox="1"/>
          <p:nvPr/>
        </p:nvSpPr>
        <p:spPr>
          <a:xfrm>
            <a:off x="4945626" y="6351639"/>
            <a:ext cx="3146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Πηγή: Ειδική Γραμματεία Υδάτων</a:t>
            </a:r>
          </a:p>
        </p:txBody>
      </p:sp>
    </p:spTree>
    <p:extLst>
      <p:ext uri="{BB962C8B-B14F-4D97-AF65-F5344CB8AC3E}">
        <p14:creationId xmlns:p14="http://schemas.microsoft.com/office/powerpoint/2010/main" val="786051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E8A8E-59EC-297A-6DF9-BC300B367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2">
            <a:extLst>
              <a:ext uri="{FF2B5EF4-FFF2-40B4-BE49-F238E27FC236}">
                <a16:creationId xmlns:a16="http://schemas.microsoft.com/office/drawing/2014/main" id="{E4DDE0E4-1605-9E1B-F471-BA9E85F09D3B}"/>
              </a:ext>
            </a:extLst>
          </p:cNvPr>
          <p:cNvSpPr/>
          <p:nvPr/>
        </p:nvSpPr>
        <p:spPr>
          <a:xfrm>
            <a:off x="765978" y="1954912"/>
            <a:ext cx="4732163" cy="1773026"/>
          </a:xfrm>
          <a:prstGeom prst="roundRect">
            <a:avLst>
              <a:gd name="adj" fmla="val 49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Θέση κειμένου 2">
            <a:extLst>
              <a:ext uri="{FF2B5EF4-FFF2-40B4-BE49-F238E27FC236}">
                <a16:creationId xmlns:a16="http://schemas.microsoft.com/office/drawing/2014/main" id="{CB63A85A-928F-BEC2-285C-124FFEBB7FD9}"/>
              </a:ext>
            </a:extLst>
          </p:cNvPr>
          <p:cNvSpPr txBox="1">
            <a:spLocks/>
          </p:cNvSpPr>
          <p:nvPr/>
        </p:nvSpPr>
        <p:spPr>
          <a:xfrm>
            <a:off x="971860" y="1969463"/>
            <a:ext cx="4526281" cy="41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dirty="0"/>
              <a:t>Χρησιμοποιήθηκαν δεδομένα από τον Χάρτη </a:t>
            </a:r>
            <a:r>
              <a:rPr lang="el-GR" dirty="0" err="1"/>
              <a:t>Ευρυζωνικότητας</a:t>
            </a:r>
            <a:r>
              <a:rPr lang="el-GR" dirty="0"/>
              <a:t> και Μητρώου Δικτύων</a:t>
            </a:r>
          </a:p>
          <a:p>
            <a:pPr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4E5354-4F1F-5FA4-5749-A0CB9DDFE34F}"/>
              </a:ext>
            </a:extLst>
          </p:cNvPr>
          <p:cNvSpPr/>
          <p:nvPr/>
        </p:nvSpPr>
        <p:spPr>
          <a:xfrm>
            <a:off x="765979" y="1356966"/>
            <a:ext cx="4732163" cy="446617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Υποδομές ίντερνετ</a:t>
            </a:r>
          </a:p>
        </p:txBody>
      </p:sp>
      <p:sp>
        <p:nvSpPr>
          <p:cNvPr id="9" name="Rectangle: Rounded Corners 40">
            <a:extLst>
              <a:ext uri="{FF2B5EF4-FFF2-40B4-BE49-F238E27FC236}">
                <a16:creationId xmlns:a16="http://schemas.microsoft.com/office/drawing/2014/main" id="{1AD2B5E2-9CF2-F30E-A407-63AC2581615F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Aptos" panose="020B0004020202020204" pitchFamily="34" charset="0"/>
              </a:rPr>
              <a:t>Ομάδα κριτηρίων: Υποδομές Κοινής Ωφέλειας</a:t>
            </a:r>
            <a:endParaRPr lang="en-BE" sz="2400" dirty="0">
              <a:latin typeface="Aptos" panose="020B0004020202020204" pitchFamily="34" charset="0"/>
            </a:endParaRPr>
          </a:p>
        </p:txBody>
      </p:sp>
      <p:pic>
        <p:nvPicPr>
          <p:cNvPr id="13" name="Εικόνα 4">
            <a:extLst>
              <a:ext uri="{FF2B5EF4-FFF2-40B4-BE49-F238E27FC236}">
                <a16:creationId xmlns:a16="http://schemas.microsoft.com/office/drawing/2014/main" id="{0EFBE6DD-ABA0-A61F-AD79-0F64C02E1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576" y="1356967"/>
            <a:ext cx="6206424" cy="42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0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42E54-EEB6-2410-788A-32DB4ACE8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2">
            <a:extLst>
              <a:ext uri="{FF2B5EF4-FFF2-40B4-BE49-F238E27FC236}">
                <a16:creationId xmlns:a16="http://schemas.microsoft.com/office/drawing/2014/main" id="{D28793E6-E5A5-07EC-A1F8-C8F170D91BD5}"/>
              </a:ext>
            </a:extLst>
          </p:cNvPr>
          <p:cNvSpPr/>
          <p:nvPr/>
        </p:nvSpPr>
        <p:spPr>
          <a:xfrm>
            <a:off x="765978" y="1954912"/>
            <a:ext cx="4938044" cy="4241428"/>
          </a:xfrm>
          <a:prstGeom prst="roundRect">
            <a:avLst>
              <a:gd name="adj" fmla="val 49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Θέση κειμένου 2">
            <a:extLst>
              <a:ext uri="{FF2B5EF4-FFF2-40B4-BE49-F238E27FC236}">
                <a16:creationId xmlns:a16="http://schemas.microsoft.com/office/drawing/2014/main" id="{4B130B86-B433-8822-B02D-73CF574BED3F}"/>
              </a:ext>
            </a:extLst>
          </p:cNvPr>
          <p:cNvSpPr txBox="1">
            <a:spLocks/>
          </p:cNvSpPr>
          <p:nvPr/>
        </p:nvSpPr>
        <p:spPr>
          <a:xfrm>
            <a:off x="971860" y="1969463"/>
            <a:ext cx="4526281" cy="4105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2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βαθμός αξιολόγησης </a:t>
            </a:r>
            <a:r>
              <a:rPr lang="el-GR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για δήμους που διαθέτουν πυκνότητα τραπεζικών καταστημάτων/ΑΤΜ μικρότερη από 80% από την μέση πυκνότητα των παράκτιων δήμων (&gt;-20%).</a:t>
            </a:r>
            <a:endParaRPr lang="el-GR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sz="2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βαθμοί αξιολόγησης </a:t>
            </a:r>
            <a:r>
              <a:rPr lang="el-GR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για δήμους που διαθέτουν πυκνότητα τραπεζικών καταστημάτων/ΑΤΜ μεταξύ 80% και 120% της μέσης πυκνότητα των παράκτιων δήμων (-20% έως +20%).</a:t>
            </a:r>
            <a:endParaRPr lang="el-GR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sz="2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 βαθμοί αξιολόγησης </a:t>
            </a:r>
            <a:r>
              <a:rPr lang="el-GR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για δήμους που διαθέτουν πυκνότητα τραπεζικών </a:t>
            </a:r>
            <a:r>
              <a:rPr lang="el-GR" sz="22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καυταστημάτων</a:t>
            </a:r>
            <a:r>
              <a:rPr lang="el-GR" sz="2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/ΑΤΜ μεγαλύτερη από 20% από την μέση πυκνότητα των παράκτιων δήμων.</a:t>
            </a:r>
            <a:endParaRPr lang="el-GR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A70CCCF-A254-A4D1-FCAC-AECE2850BD3E}"/>
              </a:ext>
            </a:extLst>
          </p:cNvPr>
          <p:cNvSpPr/>
          <p:nvPr/>
        </p:nvSpPr>
        <p:spPr>
          <a:xfrm>
            <a:off x="765979" y="1056824"/>
            <a:ext cx="4938044" cy="74676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Τουριστικά αναπτυγμένη περιοχή</a:t>
            </a:r>
          </a:p>
        </p:txBody>
      </p:sp>
      <p:sp>
        <p:nvSpPr>
          <p:cNvPr id="9" name="Rectangle: Rounded Corners 40">
            <a:extLst>
              <a:ext uri="{FF2B5EF4-FFF2-40B4-BE49-F238E27FC236}">
                <a16:creationId xmlns:a16="http://schemas.microsoft.com/office/drawing/2014/main" id="{1674C0ED-D43A-3BE2-E085-5F4A9DAEAB22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Aptos" panose="020B0004020202020204" pitchFamily="34" charset="0"/>
              </a:rPr>
              <a:t>Ομάδα κριτηρίων: Τουριστικές υποδομές</a:t>
            </a:r>
            <a:endParaRPr lang="en-BE" sz="2400" dirty="0">
              <a:latin typeface="Aptos" panose="020B0004020202020204" pitchFamily="34" charset="0"/>
            </a:endParaRPr>
          </a:p>
        </p:txBody>
      </p:sp>
      <p:pic>
        <p:nvPicPr>
          <p:cNvPr id="12" name="Εικόνα 3" descr="Εικόνα που περιέχει κείμενο, χάρτης, στιγμιότυπο οθόνης  Περιγραφή που δημιουργήθηκε αυτόματα">
            <a:extLst>
              <a:ext uri="{FF2B5EF4-FFF2-40B4-BE49-F238E27FC236}">
                <a16:creationId xmlns:a16="http://schemas.microsoft.com/office/drawing/2014/main" id="{0DD22960-19E2-F3F7-6C8A-1A97E1C11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986" y="1773767"/>
            <a:ext cx="5465767" cy="40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1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E78D-A384-0C1B-D57E-2AE26899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χάρτης, Άτλας, στιγμιότυπο οθόνης  Περιγραφή που δημιουργήθηκε αυτόματα">
            <a:extLst>
              <a:ext uri="{FF2B5EF4-FFF2-40B4-BE49-F238E27FC236}">
                <a16:creationId xmlns:a16="http://schemas.microsoft.com/office/drawing/2014/main" id="{DF6A9BF0-37E6-008E-ECF6-46CDD9CE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06" y="964119"/>
            <a:ext cx="6184616" cy="5232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EB64E-916F-83E2-E5A6-CE9380586BFC}"/>
              </a:ext>
            </a:extLst>
          </p:cNvPr>
          <p:cNvSpPr txBox="1"/>
          <p:nvPr/>
        </p:nvSpPr>
        <p:spPr>
          <a:xfrm>
            <a:off x="6319332" y="6196619"/>
            <a:ext cx="536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b="1" dirty="0"/>
              <a:t>Δεδομένα: Νέο Χωροταξικό Πλαίσιο για τον Τουρισμό</a:t>
            </a:r>
          </a:p>
        </p:txBody>
      </p:sp>
      <p:sp>
        <p:nvSpPr>
          <p:cNvPr id="6" name="Rectangle: Rounded Corners 22">
            <a:extLst>
              <a:ext uri="{FF2B5EF4-FFF2-40B4-BE49-F238E27FC236}">
                <a16:creationId xmlns:a16="http://schemas.microsoft.com/office/drawing/2014/main" id="{0DCF9116-9910-35C1-3AA8-BF4924DF1537}"/>
              </a:ext>
            </a:extLst>
          </p:cNvPr>
          <p:cNvSpPr/>
          <p:nvPr/>
        </p:nvSpPr>
        <p:spPr>
          <a:xfrm>
            <a:off x="765979" y="2324523"/>
            <a:ext cx="4938044" cy="3122766"/>
          </a:xfrm>
          <a:prstGeom prst="roundRect">
            <a:avLst>
              <a:gd name="adj" fmla="val 49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Θέση κειμένου 2">
            <a:extLst>
              <a:ext uri="{FF2B5EF4-FFF2-40B4-BE49-F238E27FC236}">
                <a16:creationId xmlns:a16="http://schemas.microsoft.com/office/drawing/2014/main" id="{49541543-9785-410A-6CAC-B01C3D1721BE}"/>
              </a:ext>
            </a:extLst>
          </p:cNvPr>
          <p:cNvSpPr txBox="1">
            <a:spLocks/>
          </p:cNvSpPr>
          <p:nvPr/>
        </p:nvSpPr>
        <p:spPr>
          <a:xfrm>
            <a:off x="971861" y="2339074"/>
            <a:ext cx="4526281" cy="41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βαθμός </a:t>
            </a:r>
            <a:r>
              <a:rPr lang="el-GR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αξιολόγησης για δήμους που δεν είναι αναπτυγμένοι τουριστικά.</a:t>
            </a:r>
            <a:endParaRPr lang="el-G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βαθμοί </a:t>
            </a:r>
            <a:r>
              <a:rPr lang="el-GR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αξιολόγησης για δήμους που είναι τουριστικά αναπτυσσόμενοι.</a:t>
            </a:r>
            <a:endParaRPr lang="el-G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 βαθμοί </a:t>
            </a:r>
            <a:r>
              <a:rPr lang="el-GR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αξιολόγησης για δήμους που είναι τουριστικά αναπτυγμένοι.</a:t>
            </a:r>
            <a:endParaRPr lang="el-G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4E6AC1-2873-B65F-1972-4D36CB3524C2}"/>
              </a:ext>
            </a:extLst>
          </p:cNvPr>
          <p:cNvSpPr/>
          <p:nvPr/>
        </p:nvSpPr>
        <p:spPr>
          <a:xfrm>
            <a:off x="765979" y="1410711"/>
            <a:ext cx="4938044" cy="74676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Τουριστικά αναπτυγμένη περιοχή</a:t>
            </a:r>
          </a:p>
        </p:txBody>
      </p:sp>
      <p:sp>
        <p:nvSpPr>
          <p:cNvPr id="9" name="Rectangle: Rounded Corners 40">
            <a:extLst>
              <a:ext uri="{FF2B5EF4-FFF2-40B4-BE49-F238E27FC236}">
                <a16:creationId xmlns:a16="http://schemas.microsoft.com/office/drawing/2014/main" id="{DB2EED4A-8382-042B-156E-46C4F10986C4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Aptos" panose="020B0004020202020204" pitchFamily="34" charset="0"/>
              </a:rPr>
              <a:t>Ομάδα κριτηρίων: Κοινωνικοοικονομικά χαρακτηριστικά</a:t>
            </a:r>
            <a:endParaRPr lang="en-BE" sz="2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16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48B1F-8586-2E2C-170A-713A1D8DB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2">
            <a:extLst>
              <a:ext uri="{FF2B5EF4-FFF2-40B4-BE49-F238E27FC236}">
                <a16:creationId xmlns:a16="http://schemas.microsoft.com/office/drawing/2014/main" id="{C0AD83E9-9609-947A-E5B2-E9FB6ED7BFEC}"/>
              </a:ext>
            </a:extLst>
          </p:cNvPr>
          <p:cNvSpPr/>
          <p:nvPr/>
        </p:nvSpPr>
        <p:spPr>
          <a:xfrm>
            <a:off x="760512" y="2051786"/>
            <a:ext cx="4938044" cy="3952774"/>
          </a:xfrm>
          <a:prstGeom prst="roundRect">
            <a:avLst>
              <a:gd name="adj" fmla="val 49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8357924-5C0C-ACE6-9C8C-C15076AD14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6394" y="2066337"/>
            <a:ext cx="4526281" cy="4105275"/>
          </a:xfrm>
        </p:spPr>
        <p:txBody>
          <a:bodyPr>
            <a:normAutofit/>
          </a:bodyPr>
          <a:lstStyle/>
          <a:p>
            <a:pPr marL="40005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l-G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 βαθμός αξιολόγησης </a:t>
            </a:r>
            <a:r>
              <a:rPr lang="el-GR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για Δήμους που βρίσκονται εντός Ειδικής Ζώνης Διατήρησης ή/και εντός Ζώνης Ειδικής Προστασίας.</a:t>
            </a:r>
          </a:p>
          <a:p>
            <a:pPr marL="57150" indent="0" algn="just">
              <a:lnSpc>
                <a:spcPct val="107000"/>
              </a:lnSpc>
              <a:buNone/>
            </a:pPr>
            <a:endParaRPr lang="el-G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005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l-GR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βαθμοί αξιολόγησης </a:t>
            </a:r>
            <a:r>
              <a:rPr lang="el-GR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για Δήμους που βρίσκονται εκτός Ειδικής Ζώνης Διατήρησης και εκτός Ζώνης Ειδικής Προστασίας.</a:t>
            </a:r>
            <a:endParaRPr lang="el-G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l-GR" dirty="0"/>
          </a:p>
        </p:txBody>
      </p:sp>
      <p:pic>
        <p:nvPicPr>
          <p:cNvPr id="4" name="Εικόνα 3" descr="Εικόνα που περιέχει πολυχρωμία, τέχνη, Φράκταλ τέχνη  Περιγραφή που δημιουργήθηκε αυτόματα">
            <a:extLst>
              <a:ext uri="{FF2B5EF4-FFF2-40B4-BE49-F238E27FC236}">
                <a16:creationId xmlns:a16="http://schemas.microsoft.com/office/drawing/2014/main" id="{B22783FE-397D-D49B-FA15-30663E49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37974"/>
            <a:ext cx="6073096" cy="5191437"/>
          </a:xfrm>
          <a:prstGeom prst="rect">
            <a:avLst/>
          </a:prstGeom>
        </p:spPr>
      </p:pic>
      <p:sp>
        <p:nvSpPr>
          <p:cNvPr id="5" name="Rectangle: Rounded Corners 40">
            <a:extLst>
              <a:ext uri="{FF2B5EF4-FFF2-40B4-BE49-F238E27FC236}">
                <a16:creationId xmlns:a16="http://schemas.microsoft.com/office/drawing/2014/main" id="{18B92933-CF0A-5D9E-A0CF-A951544483C9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Aptos" panose="020B0004020202020204" pitchFamily="34" charset="0"/>
              </a:rPr>
              <a:t>Ομάδα κριτηρίων: Γεωγραφικά &amp; Περιβαλλοντικά χαρακτηριστικά</a:t>
            </a:r>
            <a:endParaRPr lang="en-BE" sz="2400" dirty="0">
              <a:latin typeface="Aptos" panose="020B00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A1FD3E-6C7C-5D44-F02D-678EE7AEB246}"/>
              </a:ext>
            </a:extLst>
          </p:cNvPr>
          <p:cNvSpPr/>
          <p:nvPr/>
        </p:nvSpPr>
        <p:spPr>
          <a:xfrm>
            <a:off x="760512" y="1137974"/>
            <a:ext cx="4938044" cy="74676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Επίπτωση στο περιβάλλον</a:t>
            </a:r>
          </a:p>
        </p:txBody>
      </p:sp>
    </p:spTree>
    <p:extLst>
      <p:ext uri="{BB962C8B-B14F-4D97-AF65-F5344CB8AC3E}">
        <p14:creationId xmlns:p14="http://schemas.microsoft.com/office/powerpoint/2010/main" val="1360951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Θέση κειμένου 2">
            <a:extLst>
              <a:ext uri="{FF2B5EF4-FFF2-40B4-BE49-F238E27FC236}">
                <a16:creationId xmlns:a16="http://schemas.microsoft.com/office/drawing/2014/main" id="{F49F4D3A-D8D4-1C26-F437-6E161AB6A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601532"/>
            <a:ext cx="5636654" cy="3945339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romanUcPeriod"/>
              <a:tabLst>
                <a:tab pos="457200" algn="l"/>
              </a:tabLst>
            </a:pPr>
            <a:r>
              <a:rPr lang="el-GR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Κριτική αποτίμηση του υφιστάμενου δικτύου οργανωμένων τουριστικών λιμένων στην Ελλάδα</a:t>
            </a:r>
            <a:endParaRPr lang="en-GR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514350" lvl="0" indent="-514350">
              <a:buFont typeface="+mj-lt"/>
              <a:buAutoNum type="romanUcPeriod"/>
              <a:tabLst>
                <a:tab pos="457200" algn="l"/>
              </a:tabLst>
            </a:pPr>
            <a:r>
              <a:rPr lang="el-GR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Αποτύπωση θέσεων ελλιμενισμού </a:t>
            </a:r>
            <a:endParaRPr lang="en-GR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514350" lvl="0" indent="-514350">
              <a:buFont typeface="+mj-lt"/>
              <a:buAutoNum type="romanUcPeriod"/>
              <a:tabLst>
                <a:tab pos="457200" algn="l"/>
              </a:tabLst>
            </a:pPr>
            <a:r>
              <a:rPr lang="el-GR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Προτάσεις για περιοχές χωροθέτησης</a:t>
            </a:r>
            <a:endParaRPr lang="en-GR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–"/>
              <a:tabLst>
                <a:tab pos="914400" algn="l"/>
              </a:tabLst>
            </a:pPr>
            <a:r>
              <a:rPr lang="el-GR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Που;</a:t>
            </a:r>
            <a:endParaRPr lang="en-GR" sz="24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–"/>
              <a:tabLst>
                <a:tab pos="914400" algn="l"/>
              </a:tabLst>
            </a:pPr>
            <a:r>
              <a:rPr lang="el-GR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Με ποιες παραμέτρους αξιολόγησης;</a:t>
            </a:r>
            <a:endParaRPr lang="en-GR" sz="24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–"/>
              <a:tabLst>
                <a:tab pos="914400" algn="l"/>
              </a:tabLst>
            </a:pPr>
            <a:r>
              <a:rPr lang="el-GR" sz="2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Με ποιον τρόπο μέτρησης;</a:t>
            </a:r>
            <a:endParaRPr lang="en-GR" sz="24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Content Placeholder 4" descr="A group of boats in a harbor  AI-generated content may be incorrect.">
            <a:extLst>
              <a:ext uri="{FF2B5EF4-FFF2-40B4-BE49-F238E27FC236}">
                <a16:creationId xmlns:a16="http://schemas.microsoft.com/office/drawing/2014/main" id="{2F6A9D9D-2009-E719-D5F8-509B518803A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426558" y="3185285"/>
            <a:ext cx="4353059" cy="2229741"/>
          </a:xfr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B88176-AAC8-465A-729B-EB3698CFD482}"/>
              </a:ext>
            </a:extLst>
          </p:cNvPr>
          <p:cNvSpPr txBox="1"/>
          <p:nvPr/>
        </p:nvSpPr>
        <p:spPr>
          <a:xfrm>
            <a:off x="609600" y="1251685"/>
            <a:ext cx="1032129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Διαμόρφωση ολοκληρωμένης πρότασης για περιοχές χωροθέτησης νέων μαρινών μέσω ολοκληρωμένης προσέγγισης των παραμέτρων που καθορίζουν την ελκυστικότητα μίας περιοχής/τοποθεσίας. </a:t>
            </a:r>
            <a:endParaRPr lang="en-G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40">
            <a:extLst>
              <a:ext uri="{FF2B5EF4-FFF2-40B4-BE49-F238E27FC236}">
                <a16:creationId xmlns:a16="http://schemas.microsoft.com/office/drawing/2014/main" id="{80C547B1-CCF6-2A9E-5DFD-1A4DB2BFC0CF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Σκοπιμότητα</a:t>
            </a:r>
            <a:endParaRPr lang="en-BE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28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02277-ACA2-F21D-1671-274210E5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636BE0D6-4F18-FF2F-0A76-AA9250191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5952"/>
              </p:ext>
            </p:extLst>
          </p:nvPr>
        </p:nvGraphicFramePr>
        <p:xfrm>
          <a:off x="356314" y="884659"/>
          <a:ext cx="5384166" cy="527933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34286">
                  <a:extLst>
                    <a:ext uri="{9D8B030D-6E8A-4147-A177-3AD203B41FA5}">
                      <a16:colId xmlns:a16="http://schemas.microsoft.com/office/drawing/2014/main" val="857591223"/>
                    </a:ext>
                  </a:extLst>
                </a:gridCol>
                <a:gridCol w="3059529">
                  <a:extLst>
                    <a:ext uri="{9D8B030D-6E8A-4147-A177-3AD203B41FA5}">
                      <a16:colId xmlns:a16="http://schemas.microsoft.com/office/drawing/2014/main" val="3130819482"/>
                    </a:ext>
                  </a:extLst>
                </a:gridCol>
                <a:gridCol w="1690351">
                  <a:extLst>
                    <a:ext uri="{9D8B030D-6E8A-4147-A177-3AD203B41FA5}">
                      <a16:colId xmlns:a16="http://schemas.microsoft.com/office/drawing/2014/main" val="1435738245"/>
                    </a:ext>
                  </a:extLst>
                </a:gridCol>
              </a:tblGrid>
              <a:tr h="141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0" dirty="0">
                          <a:effectLst/>
                        </a:rPr>
                        <a:t>Θέση</a:t>
                      </a:r>
                      <a:endParaRPr lang="el-G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0" dirty="0">
                          <a:effectLst/>
                        </a:rPr>
                        <a:t>Δήμος</a:t>
                      </a:r>
                      <a:endParaRPr lang="el-G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0">
                          <a:effectLst/>
                        </a:rPr>
                        <a:t>Σημαντικότητα</a:t>
                      </a:r>
                      <a:endParaRPr lang="el-G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06686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Κεντρικής Κέρκυρας – </a:t>
                      </a:r>
                      <a:r>
                        <a:rPr lang="el-GR" sz="1400" b="0" u="none" strike="noStrike" kern="0" cap="none" dirty="0" err="1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Διαποντίων</a:t>
                      </a:r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 Νήσων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2,1696</a:t>
                      </a:r>
                      <a:endParaRPr lang="el-GR" sz="1400" b="0" i="0" u="none" strike="noStrike" kern="0" cap="non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114913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Σκιάθου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2,15069</a:t>
                      </a:r>
                      <a:endParaRPr lang="el-GR" sz="1400" b="0" i="0" u="none" strike="noStrike" kern="0" cap="non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37869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Μυκόνου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2,15052</a:t>
                      </a:r>
                      <a:endParaRPr lang="el-GR" sz="1400" b="0" i="0" u="none" strike="noStrike" kern="0" cap="non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912944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Πειραιώς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2,12122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30975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Λευκάδας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2,05786</a:t>
                      </a:r>
                      <a:endParaRPr lang="el-GR" sz="1400" b="0" i="0" u="none" strike="noStrike" kern="0" cap="non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25472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l-GR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Σκοπέλου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2,05543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363007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Πρέβεζας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2,04512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282340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Ρόδου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2,02678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45210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l-GR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Πάτμου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2,01472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9548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l-GR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Καλαμαριάς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2,00664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61706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l-GR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Θεσσαλονίκης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1,97482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96136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Κασσάνδρας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1,9736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06886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l-GR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Ζακύνθου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1,96208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80547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Μεγαρέων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1,95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06542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Κω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1,92592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14409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Καμένων Βούρλων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1,9198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68135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Βόλου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1,91082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32690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Πάργας</a:t>
                      </a:r>
                      <a:endParaRPr lang="el-GR" sz="1400" b="0" i="0" u="none" strike="noStrike" kern="0" cap="non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1,9081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95680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Λέρου</a:t>
                      </a:r>
                      <a:endParaRPr lang="el-GR" sz="1400" b="0" i="0" u="none" strike="noStrike" kern="0" cap="non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1,90086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78144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1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l-GR" sz="16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Ληξουρίου</a:t>
                      </a:r>
                      <a:endParaRPr lang="el-GR" sz="1400" b="0" i="0" u="none" strike="noStrike" kern="0" cap="non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sym typeface="Arial"/>
                        </a:rPr>
                        <a:t>1,88596</a:t>
                      </a:r>
                      <a:endParaRPr lang="el-GR" sz="1400" b="0" i="0" u="none" strike="noStrike" kern="0" cap="none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289856"/>
                  </a:ext>
                </a:extLst>
              </a:tr>
            </a:tbl>
          </a:graphicData>
        </a:graphic>
      </p:graphicFrame>
      <p:sp>
        <p:nvSpPr>
          <p:cNvPr id="5" name="Rectangle: Rounded Corners 40">
            <a:extLst>
              <a:ext uri="{FF2B5EF4-FFF2-40B4-BE49-F238E27FC236}">
                <a16:creationId xmlns:a16="http://schemas.microsoft.com/office/drawing/2014/main" id="{8AA7A035-4D54-A8FC-8EB9-562F1E8AB018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Συνολική αξιολόγηση  191 Δήμων</a:t>
            </a:r>
            <a:endParaRPr lang="en-BE" sz="2800" dirty="0">
              <a:latin typeface="Aptos" panose="020B0004020202020204" pitchFamily="34" charset="0"/>
            </a:endParaRPr>
          </a:p>
        </p:txBody>
      </p:sp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1A59431D-3D78-0FF5-920D-8E88B9C91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62905"/>
              </p:ext>
            </p:extLst>
          </p:nvPr>
        </p:nvGraphicFramePr>
        <p:xfrm>
          <a:off x="6015434" y="884659"/>
          <a:ext cx="5384166" cy="528059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34286">
                  <a:extLst>
                    <a:ext uri="{9D8B030D-6E8A-4147-A177-3AD203B41FA5}">
                      <a16:colId xmlns:a16="http://schemas.microsoft.com/office/drawing/2014/main" val="857591223"/>
                    </a:ext>
                  </a:extLst>
                </a:gridCol>
                <a:gridCol w="3059529">
                  <a:extLst>
                    <a:ext uri="{9D8B030D-6E8A-4147-A177-3AD203B41FA5}">
                      <a16:colId xmlns:a16="http://schemas.microsoft.com/office/drawing/2014/main" val="3130819482"/>
                    </a:ext>
                  </a:extLst>
                </a:gridCol>
                <a:gridCol w="1690351">
                  <a:extLst>
                    <a:ext uri="{9D8B030D-6E8A-4147-A177-3AD203B41FA5}">
                      <a16:colId xmlns:a16="http://schemas.microsoft.com/office/drawing/2014/main" val="1435738245"/>
                    </a:ext>
                  </a:extLst>
                </a:gridCol>
              </a:tblGrid>
              <a:tr h="122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0" dirty="0">
                          <a:effectLst/>
                        </a:rPr>
                        <a:t>Θέση</a:t>
                      </a:r>
                      <a:endParaRPr lang="el-G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0" dirty="0">
                          <a:effectLst/>
                        </a:rPr>
                        <a:t>Δήμος</a:t>
                      </a:r>
                      <a:endParaRPr lang="el-G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1600" kern="0">
                          <a:effectLst/>
                        </a:rPr>
                        <a:t>Σημαντικότητα</a:t>
                      </a:r>
                      <a:endParaRPr lang="el-G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06686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Αλίμου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1,88493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114913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Γλυφάδας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1,88493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37869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Θάσου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1,88359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912944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Βόρειας Κέρκυρας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1,87585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30975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Ηγουμενίτσας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1,87239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25472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Πατρέων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1,86471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363007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Νότιας Κέρκυρας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1,86391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282340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Βάρης – Βούλας – Βουλιαγμένης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1,86105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45210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Ανατολικής Σάμου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1,85607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9548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Παλαιού Φαλήρου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1,84581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61706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Ιερά πόλης-Μεσολογγίου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1,8428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96136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Καβάλας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1,83885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06886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Λαυρεωτικής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1,83301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80547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Νέας Προποντίδας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1,82935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06542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Πύργου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1,8249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14409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Δυτικής Σάμου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1,81123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68135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Κέας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1,81118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32690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Κύθνου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95680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Ναυπακτίας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1,80095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78144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0" u="none" strike="noStrike" kern="0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Ραφήνας – Πικερμίου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400" b="0" u="none" strike="noStrike" kern="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1,79624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28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297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ED48F67-3029-F8E4-4B5E-1D830A484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867" y="1159099"/>
            <a:ext cx="11362267" cy="5095651"/>
          </a:xfrm>
        </p:spPr>
        <p:txBody>
          <a:bodyPr/>
          <a:lstStyle/>
          <a:p>
            <a:pPr marL="514350" indent="-514350" algn="just">
              <a:lnSpc>
                <a:spcPct val="107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l-GR" sz="20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Περιφέρεια Νοτίου Αιγαίου. - Πέντε (5) δήμοι (25%) </a:t>
            </a:r>
            <a:endParaRPr lang="el-GR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l-GR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Περιφέρεια Ιονίων Νήσων  - Τέσσερις (4) δήμοι (20%)</a:t>
            </a:r>
          </a:p>
          <a:p>
            <a:pPr marL="514350" lvl="0" indent="-514350" algn="just">
              <a:lnSpc>
                <a:spcPct val="107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l-GR" sz="20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Περιφέρεια Αττικής - Τρεις δήμοι (15%) </a:t>
            </a:r>
            <a:endParaRPr lang="el-G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l-GR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Περιφέρεια Κεντρικής Μακεδονίας</a:t>
            </a:r>
            <a:r>
              <a:rPr lang="el-GR" sz="20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Τρεις δήμοι (15%) </a:t>
            </a:r>
            <a:endParaRPr lang="el-GR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107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l-GR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Περιφέρεια Θεσσαλίας - Τρεις δήμοι (15%)</a:t>
            </a:r>
          </a:p>
          <a:p>
            <a:pPr marL="514350" lvl="0" indent="-514350" algn="just">
              <a:lnSpc>
                <a:spcPct val="107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l-GR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Περιφέρεια Ηπείρου Δύο (2) δήμοι (10%)</a:t>
            </a:r>
            <a:endParaRPr lang="el-GR" dirty="0"/>
          </a:p>
        </p:txBody>
      </p:sp>
      <p:sp>
        <p:nvSpPr>
          <p:cNvPr id="4" name="Rectangle: Rounded Corners 40">
            <a:extLst>
              <a:ext uri="{FF2B5EF4-FFF2-40B4-BE49-F238E27FC236}">
                <a16:creationId xmlns:a16="http://schemas.microsoft.com/office/drawing/2014/main" id="{39EE2CD7-FAEF-40CE-FC35-D4F28B07855B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ΤΟ—20 : ΔΗΜΟΙ ΑΝΑ ΠΕΡΙΦΕΡΕΙΑ</a:t>
            </a:r>
            <a:endParaRPr lang="en-BE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5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57428F5-EE15-3645-4842-9D0A4C079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867" y="1017431"/>
            <a:ext cx="11362267" cy="5237319"/>
          </a:xfrm>
        </p:spPr>
        <p:txBody>
          <a:bodyPr>
            <a:normAutofit/>
          </a:bodyPr>
          <a:lstStyle/>
          <a:p>
            <a:r>
              <a:rPr lang="el-GR" dirty="0"/>
              <a:t>Η μελέτη παρέχει ολοκληρωμένη αποτύπωση θέσεων ελλιμενισμού και διαχείμασης στην Ελλάδα</a:t>
            </a:r>
          </a:p>
          <a:p>
            <a:r>
              <a:rPr lang="el-GR" dirty="0"/>
              <a:t>Αξιολόγηση </a:t>
            </a:r>
            <a:r>
              <a:rPr lang="el-GR" dirty="0" err="1"/>
              <a:t>ειλεγμένων</a:t>
            </a:r>
            <a:r>
              <a:rPr lang="el-GR" dirty="0"/>
              <a:t> κριτηρίων ως προς την σημαντικότητά τους για την χωροθέτηση μαρίνας.</a:t>
            </a:r>
          </a:p>
          <a:p>
            <a:r>
              <a:rPr lang="el-GR" dirty="0"/>
              <a:t>Ποσοτικοποίηση κάθε κριτηρίου ανά Δήμο ώστε να καθοριστεί η ελκυστικότητά κάθε </a:t>
            </a:r>
            <a:r>
              <a:rPr lang="el-GR" dirty="0" err="1"/>
              <a:t>Δημου</a:t>
            </a:r>
            <a:r>
              <a:rPr lang="el-GR" dirty="0"/>
              <a:t> της επικράτειας ως προς την χωροθέτηση μαρίνας.</a:t>
            </a:r>
          </a:p>
          <a:p>
            <a:r>
              <a:rPr lang="el-GR" dirty="0" err="1"/>
              <a:t>Δαμορφώνει</a:t>
            </a:r>
            <a:r>
              <a:rPr lang="el-GR" dirty="0"/>
              <a:t> ένα ολοκληρωμένο πλαίσιο αξιολόγησης περιοχών.</a:t>
            </a:r>
          </a:p>
          <a:p>
            <a:r>
              <a:rPr lang="el-GR" dirty="0"/>
              <a:t>Δυναμικό εργαλείο το οποίο μπορεί να διαμορφωθεί βάσει της οπτικής του κάθε χρήστη (δυνητικός επενδυτής, φορέας άσκησης πολιτικής κ.α.).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D0363053-33B6-4C5F-3685-9B2EAFFC73E6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ΣΥΜΠΕΡΑΣΜΑΤΑ</a:t>
            </a:r>
            <a:endParaRPr lang="en-BE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56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FC7C4-5B7C-FED6-B629-42FB67A51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83E2E9A-1E5F-ADF4-467F-0C4F7C177C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867" y="1017431"/>
            <a:ext cx="11362267" cy="5237319"/>
          </a:xfrm>
        </p:spPr>
        <p:txBody>
          <a:bodyPr>
            <a:normAutofit/>
          </a:bodyPr>
          <a:lstStyle/>
          <a:p>
            <a:r>
              <a:rPr lang="el-GR" dirty="0"/>
              <a:t>Αποτελεί μία ολιστική προσέγγιση αξιολόγησης λαμβάνοντας υπόψη πολλαπλές παραμέτρους από κάθε πτυχή διαμόρφωσης της ελκυστικότητας μίας περιοχής</a:t>
            </a:r>
          </a:p>
          <a:p>
            <a:r>
              <a:rPr lang="el-GR" dirty="0"/>
              <a:t>Λαμβάνει υπόψη της πολλαπλές </a:t>
            </a:r>
            <a:r>
              <a:rPr lang="el-GR" dirty="0" err="1"/>
              <a:t>προσεγγίσεςι</a:t>
            </a:r>
            <a:r>
              <a:rPr lang="el-GR" dirty="0"/>
              <a:t> αναφορικά με την ελκυστικότητα μίας περιοχής για χωροθέτηση τουριστικού λιμένα, αποφεύγοντας την καταγραφή μονοδιάστατων προσεγγίσεων.</a:t>
            </a:r>
          </a:p>
          <a:p>
            <a:r>
              <a:rPr lang="el-GR" dirty="0"/>
              <a:t>Τα αποτελέσματα της μελέτης αποτελούν σημαντική εισροή στην διαδικασία διαλόγου αλλά και διαμόρφωσης πολιτικών και στρατηγικής περί της ανάπτυξης του κλάδου των τουριστικών λιμένων στην χώρα.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B5065267-1C1E-627A-0FE2-9370973C4667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ΣΥΜΠΕΡΑΣΜΑΤΑ</a:t>
            </a:r>
            <a:endParaRPr lang="en-BE" sz="2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466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>
          <a:extLst>
            <a:ext uri="{FF2B5EF4-FFF2-40B4-BE49-F238E27FC236}">
              <a16:creationId xmlns:a16="http://schemas.microsoft.com/office/drawing/2014/main" id="{8F45E7F7-16F5-F47E-A9B5-9F2A8A1D7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C35A-C78D-14A3-448D-12136B899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544" y="999597"/>
            <a:ext cx="10064911" cy="686857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l-GR" sz="4000" dirty="0"/>
              <a:t>Προτάσεις για την Ανάπτυξη </a:t>
            </a:r>
            <a:r>
              <a:rPr lang="el-GR" sz="4000" dirty="0" err="1"/>
              <a:t>Δυκτίου</a:t>
            </a:r>
            <a:r>
              <a:rPr lang="el-GR" sz="4000" dirty="0"/>
              <a:t> Τουριστικών Λιμένων στην Ελλάδα</a:t>
            </a:r>
            <a:endParaRPr lang="en-US" sz="4000" i="1" dirty="0">
              <a:solidFill>
                <a:srgbClr val="185FA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3345F-015C-50CF-C84C-6D49A8633CD4}"/>
              </a:ext>
            </a:extLst>
          </p:cNvPr>
          <p:cNvSpPr txBox="1"/>
          <p:nvPr/>
        </p:nvSpPr>
        <p:spPr>
          <a:xfrm>
            <a:off x="10144112" y="59074"/>
            <a:ext cx="204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31 </a:t>
            </a:r>
            <a:r>
              <a:rPr lang="el-GR" sz="2000" dirty="0"/>
              <a:t>Μαρτίου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1A5B9C-54BD-D476-39C2-BAB2FFCF5F09}"/>
              </a:ext>
            </a:extLst>
          </p:cNvPr>
          <p:cNvSpPr txBox="1"/>
          <p:nvPr/>
        </p:nvSpPr>
        <p:spPr>
          <a:xfrm>
            <a:off x="636930" y="2264867"/>
            <a:ext cx="5306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Γεώργιος Κ. </a:t>
            </a:r>
            <a:r>
              <a:rPr lang="el-GR" sz="2000" b="1" dirty="0" err="1"/>
              <a:t>Βαγγέλας</a:t>
            </a:r>
            <a:r>
              <a:rPr lang="el-GR" sz="2000" b="1" dirty="0"/>
              <a:t> </a:t>
            </a:r>
            <a:r>
              <a:rPr lang="el-GR" sz="2000" dirty="0"/>
              <a:t>				 </a:t>
            </a:r>
          </a:p>
          <a:p>
            <a:r>
              <a:rPr lang="el-GR" sz="2000" dirty="0"/>
              <a:t>Αναπληρωτής Καθηγητής</a:t>
            </a:r>
          </a:p>
          <a:p>
            <a:r>
              <a:rPr lang="el-GR" sz="2000" dirty="0"/>
              <a:t>Τμήμα Διαχείρισης Λιμένων &amp; Ναυτιλίας</a:t>
            </a:r>
          </a:p>
          <a:p>
            <a:r>
              <a:rPr lang="el-GR" sz="2000" dirty="0"/>
              <a:t>Εθνικό και Καποδιστριακό Πανεπιστήμιο Αθηνών</a:t>
            </a:r>
          </a:p>
        </p:txBody>
      </p:sp>
      <p:pic>
        <p:nvPicPr>
          <p:cNvPr id="5" name="Εικόνα 4" descr="Εικόνα που περιέχει κείμενο, γραμματοσειρά  Περιγραφή που δημιουργήθηκε αυτόματα">
            <a:extLst>
              <a:ext uri="{FF2B5EF4-FFF2-40B4-BE49-F238E27FC236}">
                <a16:creationId xmlns:a16="http://schemas.microsoft.com/office/drawing/2014/main" id="{5FD8DC18-E6EA-8AE8-53C1-6BB9F92C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85" y="3933285"/>
            <a:ext cx="3140196" cy="865756"/>
          </a:xfrm>
          <a:prstGeom prst="rect">
            <a:avLst/>
          </a:prstGeom>
        </p:spPr>
      </p:pic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AF53955D-D6DF-0E8A-502E-307AF8033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1457" y="3911085"/>
            <a:ext cx="2885852" cy="887956"/>
          </a:xfrm>
          <a:prstGeom prst="rect">
            <a:avLst/>
          </a:prstGeom>
        </p:spPr>
      </p:pic>
      <p:pic>
        <p:nvPicPr>
          <p:cNvPr id="9" name="Εικόνα 8" descr="Εικόνα που περιέχει γραφικά, γραμματοσειρά, σύμβολο, λογότυπο  Περιγραφή που δημιουργήθηκε αυτόματα">
            <a:extLst>
              <a:ext uri="{FF2B5EF4-FFF2-40B4-BE49-F238E27FC236}">
                <a16:creationId xmlns:a16="http://schemas.microsoft.com/office/drawing/2014/main" id="{F45AD8A9-4DC8-DD42-E105-9DF5DEEBA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350" y="5153026"/>
            <a:ext cx="1779640" cy="177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A5EC07-A247-5964-5556-3921DCAA44D4}"/>
              </a:ext>
            </a:extLst>
          </p:cNvPr>
          <p:cNvSpPr txBox="1"/>
          <p:nvPr/>
        </p:nvSpPr>
        <p:spPr>
          <a:xfrm>
            <a:off x="6777990" y="2264867"/>
            <a:ext cx="4669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Θάνος Πάλλης</a:t>
            </a:r>
          </a:p>
          <a:p>
            <a:r>
              <a:rPr lang="el-GR" sz="2000" dirty="0"/>
              <a:t>Καθηγητής</a:t>
            </a:r>
          </a:p>
          <a:p>
            <a:r>
              <a:rPr lang="el-GR" sz="2000" dirty="0"/>
              <a:t>Τμήμα Ναυτιλιακών Σπουδών</a:t>
            </a:r>
          </a:p>
          <a:p>
            <a:r>
              <a:rPr lang="el-GR" sz="2000" dirty="0"/>
              <a:t>Πανεπιστήμιο Πειραιώς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8724B-CB71-FD51-35F0-AF0B3A94DC06}"/>
              </a:ext>
            </a:extLst>
          </p:cNvPr>
          <p:cNvSpPr txBox="1"/>
          <p:nvPr/>
        </p:nvSpPr>
        <p:spPr>
          <a:xfrm>
            <a:off x="4770364" y="4968360"/>
            <a:ext cx="223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Μελέτη για την ΕΜΕΑ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2748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2E1A-9160-484C-9CE4-A82DD09E1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1F145987-B132-7124-6B43-576CE0EA185E}"/>
              </a:ext>
            </a:extLst>
          </p:cNvPr>
          <p:cNvSpPr/>
          <p:nvPr/>
        </p:nvSpPr>
        <p:spPr>
          <a:xfrm>
            <a:off x="6704549" y="1320266"/>
            <a:ext cx="4725451" cy="4806214"/>
          </a:xfrm>
          <a:prstGeom prst="roundRect">
            <a:avLst>
              <a:gd name="adj" fmla="val 499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Rectangle: Rounded Corners 22">
            <a:extLst>
              <a:ext uri="{FF2B5EF4-FFF2-40B4-BE49-F238E27FC236}">
                <a16:creationId xmlns:a16="http://schemas.microsoft.com/office/drawing/2014/main" id="{363766B2-10BB-18DA-686D-BBD60A4C203D}"/>
              </a:ext>
            </a:extLst>
          </p:cNvPr>
          <p:cNvSpPr/>
          <p:nvPr/>
        </p:nvSpPr>
        <p:spPr>
          <a:xfrm>
            <a:off x="509491" y="1288176"/>
            <a:ext cx="5194080" cy="4838304"/>
          </a:xfrm>
          <a:prstGeom prst="roundRect">
            <a:avLst>
              <a:gd name="adj" fmla="val 49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Θέση κειμένου 2">
            <a:extLst>
              <a:ext uri="{FF2B5EF4-FFF2-40B4-BE49-F238E27FC236}">
                <a16:creationId xmlns:a16="http://schemas.microsoft.com/office/drawing/2014/main" id="{87134052-38E9-0550-81DE-A73916592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2035074"/>
            <a:ext cx="4876798" cy="3965676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endParaRPr lang="el-GR" sz="2000" dirty="0"/>
          </a:p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l-GR" sz="2000" dirty="0"/>
              <a:t>Καταγραφή, αποτύπωση και κριτική ανάλυση </a:t>
            </a:r>
            <a:r>
              <a:rPr lang="el-GR" sz="2000" b="1" dirty="0"/>
              <a:t>υφιστάμενου δικτύου </a:t>
            </a:r>
            <a:r>
              <a:rPr lang="el-GR" sz="2000" dirty="0"/>
              <a:t>τουριστικών λιμένων στην Ελλάδα.</a:t>
            </a:r>
          </a:p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l-GR" sz="2000" dirty="0"/>
              <a:t>Καταγραφή και </a:t>
            </a:r>
            <a:r>
              <a:rPr lang="el-GR" sz="2000" b="1" dirty="0"/>
              <a:t>αξιολόγηση κριτηρίων χωροθέτησης </a:t>
            </a:r>
            <a:r>
              <a:rPr lang="el-GR" sz="2000" dirty="0"/>
              <a:t>μαρίνας σκαφών αναψυχής.</a:t>
            </a:r>
          </a:p>
          <a:p>
            <a:pPr marL="514350" indent="-514350">
              <a:spcAft>
                <a:spcPts val="1200"/>
              </a:spcAft>
              <a:buFont typeface="+mj-lt"/>
              <a:buAutoNum type="romanUcPeriod"/>
            </a:pPr>
            <a:r>
              <a:rPr lang="el-GR" sz="2000" dirty="0"/>
              <a:t>Διαμόρφωση </a:t>
            </a:r>
            <a:r>
              <a:rPr lang="el-GR" sz="2000" b="1" dirty="0"/>
              <a:t>πλαισίου αξιολόγησης </a:t>
            </a:r>
            <a:r>
              <a:rPr lang="el-GR" sz="2000" dirty="0"/>
              <a:t>της ελκυστικότητας μίας περιοχής για την χωροθέτηση μαρίνας.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Θέση κειμένου 2">
            <a:extLst>
              <a:ext uri="{FF2B5EF4-FFF2-40B4-BE49-F238E27FC236}">
                <a16:creationId xmlns:a16="http://schemas.microsoft.com/office/drawing/2014/main" id="{145E0C99-D0FF-5283-D8E1-BCB7E2478887}"/>
              </a:ext>
            </a:extLst>
          </p:cNvPr>
          <p:cNvSpPr txBox="1">
            <a:spLocks/>
          </p:cNvSpPr>
          <p:nvPr/>
        </p:nvSpPr>
        <p:spPr>
          <a:xfrm>
            <a:off x="6705602" y="1288176"/>
            <a:ext cx="4644388" cy="4474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Roboto" charset="0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/>
                <a:ea typeface="Roboto" charset="0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Roboto" charset="0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"/>
                <a:ea typeface="Roboto" charset="0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Calibri"/>
                <a:ea typeface="Roboto" charset="0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l-GR" sz="2000" b="1" dirty="0"/>
              <a:t>Αξιολόγηση </a:t>
            </a:r>
            <a:r>
              <a:rPr lang="el-GR" sz="2000" dirty="0"/>
              <a:t>της ελκυστικότητας περιοχών της επικράτειας για την χωροθέτηση μαρίνας.</a:t>
            </a:r>
          </a:p>
          <a:p>
            <a:pPr marL="914400" lvl="1" indent="-514350"/>
            <a:r>
              <a:rPr lang="el-GR" dirty="0"/>
              <a:t>Με δυνατότητα προσαρμογής </a:t>
            </a:r>
          </a:p>
          <a:p>
            <a:pPr marL="514350" indent="-514350">
              <a:spcBef>
                <a:spcPts val="0"/>
              </a:spcBef>
              <a:buFont typeface="+mj-lt"/>
              <a:buAutoNum type="romanUcPeriod"/>
            </a:pPr>
            <a:endParaRPr lang="el-GR" sz="2000" dirty="0"/>
          </a:p>
          <a:p>
            <a:pPr marL="514350" indent="-514350">
              <a:buFont typeface="+mj-lt"/>
              <a:buAutoNum type="romanUcPeriod"/>
            </a:pPr>
            <a:r>
              <a:rPr lang="el-GR" sz="2000" dirty="0"/>
              <a:t>Εισροή για διαμόρφωση πολιτικών σε τοπικό/περιφερειακό/εθνικό επίπεδο</a:t>
            </a:r>
          </a:p>
          <a:p>
            <a:pPr marL="514350" indent="-514350">
              <a:spcBef>
                <a:spcPts val="0"/>
              </a:spcBef>
              <a:buFont typeface="+mj-lt"/>
              <a:buAutoNum type="romanUcPeriod"/>
            </a:pPr>
            <a:endParaRPr lang="el-GR" sz="2000" dirty="0"/>
          </a:p>
          <a:p>
            <a:pPr marL="514350" indent="-514350">
              <a:buFont typeface="+mj-lt"/>
              <a:buAutoNum type="romanUcPeriod"/>
            </a:pPr>
            <a:r>
              <a:rPr lang="el-GR" sz="2000" dirty="0"/>
              <a:t>Χωροθέτηση μαρινών με αντικειμενικά κριτήρια</a:t>
            </a:r>
          </a:p>
          <a:p>
            <a:endParaRPr lang="en-US" sz="2000" dirty="0"/>
          </a:p>
          <a:p>
            <a:endParaRPr lang="en-US" sz="2200" dirty="0"/>
          </a:p>
        </p:txBody>
      </p:sp>
      <p:sp>
        <p:nvSpPr>
          <p:cNvPr id="5" name="Rectangle: Rounded Corners 40">
            <a:extLst>
              <a:ext uri="{FF2B5EF4-FFF2-40B4-BE49-F238E27FC236}">
                <a16:creationId xmlns:a16="http://schemas.microsoft.com/office/drawing/2014/main" id="{844A4222-629E-44D4-9D3D-B6BA0ED531EA}"/>
              </a:ext>
            </a:extLst>
          </p:cNvPr>
          <p:cNvSpPr/>
          <p:nvPr/>
        </p:nvSpPr>
        <p:spPr>
          <a:xfrm>
            <a:off x="293371" y="165836"/>
            <a:ext cx="5509260" cy="1154430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Aptos" panose="020B0004020202020204" pitchFamily="34" charset="0"/>
              </a:rPr>
              <a:t>Οι πυλώνες της μελέτης</a:t>
            </a:r>
            <a:endParaRPr lang="en-BE" sz="2400" dirty="0">
              <a:latin typeface="Aptos" panose="020B0004020202020204" pitchFamily="34" charset="0"/>
            </a:endParaRPr>
          </a:p>
        </p:txBody>
      </p:sp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6C4D7A8D-51BA-3C39-BC0A-E44652352F10}"/>
              </a:ext>
            </a:extLst>
          </p:cNvPr>
          <p:cNvSpPr/>
          <p:nvPr/>
        </p:nvSpPr>
        <p:spPr>
          <a:xfrm>
            <a:off x="6625592" y="133746"/>
            <a:ext cx="4804408" cy="1154430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Aptos" panose="020B0004020202020204" pitchFamily="34" charset="0"/>
              </a:rPr>
              <a:t>Το αποτέλεσμα</a:t>
            </a:r>
            <a:endParaRPr lang="en-BE" sz="3200" dirty="0">
              <a:latin typeface="Aptos" panose="020B0004020202020204" pitchFamily="34" charset="0"/>
            </a:endParaRPr>
          </a:p>
        </p:txBody>
      </p:sp>
      <p:pic>
        <p:nvPicPr>
          <p:cNvPr id="10" name="Picture 2" descr="Rules Icons - Free SVG &amp; PNG Rules Images - Noun Project">
            <a:extLst>
              <a:ext uri="{FF2B5EF4-FFF2-40B4-BE49-F238E27FC236}">
                <a16:creationId xmlns:a16="http://schemas.microsoft.com/office/drawing/2014/main" id="{45F50CD6-D9BC-7575-DD00-8B64D887E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19" y="1406424"/>
            <a:ext cx="742083" cy="74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68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Γράφημα 3">
            <a:extLst>
              <a:ext uri="{FF2B5EF4-FFF2-40B4-BE49-F238E27FC236}">
                <a16:creationId xmlns:a16="http://schemas.microsoft.com/office/drawing/2014/main" id="{B9DADA54-6366-4554-6B2D-552953054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6869508"/>
              </p:ext>
            </p:extLst>
          </p:nvPr>
        </p:nvGraphicFramePr>
        <p:xfrm>
          <a:off x="6059943" y="1887320"/>
          <a:ext cx="5761822" cy="4204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FAA776-6739-1A49-A0EC-DC39E60082CC}"/>
              </a:ext>
            </a:extLst>
          </p:cNvPr>
          <p:cNvSpPr txBox="1"/>
          <p:nvPr/>
        </p:nvSpPr>
        <p:spPr>
          <a:xfrm>
            <a:off x="370235" y="931172"/>
            <a:ext cx="559191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1"/>
                </a:solidFill>
              </a:rPr>
              <a:t>Ι. Δυσκολία καταγραφής και ανάλυσης στόλου σκαφών αναψυχής:</a:t>
            </a:r>
          </a:p>
          <a:p>
            <a:pPr marL="285750" lvl="1" indent="-285750">
              <a:spcBef>
                <a:spcPts val="600"/>
              </a:spcBef>
              <a:buFontTx/>
              <a:buChar char="-"/>
            </a:pPr>
            <a:r>
              <a:rPr lang="el-GR" sz="2000" dirty="0"/>
              <a:t>Διαφορετικοί τύποι</a:t>
            </a:r>
          </a:p>
          <a:p>
            <a:pPr marL="285750" lvl="1" indent="-285750">
              <a:spcBef>
                <a:spcPts val="600"/>
              </a:spcBef>
              <a:buFontTx/>
              <a:buChar char="-"/>
            </a:pPr>
            <a:r>
              <a:rPr lang="el-GR" sz="2000" dirty="0"/>
              <a:t>Διαφορετική ερμηνεία τύπου σκάφους μεταξύ χωρών</a:t>
            </a:r>
          </a:p>
          <a:p>
            <a:pPr marL="285750" lvl="1" indent="-285750">
              <a:spcBef>
                <a:spcPts val="600"/>
              </a:spcBef>
              <a:buFontTx/>
              <a:buChar char="-"/>
            </a:pPr>
            <a:r>
              <a:rPr lang="el-GR" sz="2000" dirty="0"/>
              <a:t>Έλλειψη καταγραφής σε επίπεδο χώρας</a:t>
            </a:r>
          </a:p>
          <a:p>
            <a:pPr marL="285750" lvl="1" indent="-285750">
              <a:buFontTx/>
              <a:buChar char="-"/>
            </a:pP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8BEB9-275B-495F-C00F-04CCD2B96B62}"/>
              </a:ext>
            </a:extLst>
          </p:cNvPr>
          <p:cNvSpPr txBox="1"/>
          <p:nvPr/>
        </p:nvSpPr>
        <p:spPr>
          <a:xfrm>
            <a:off x="419134" y="3044073"/>
            <a:ext cx="559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Το ίδιο ισχύει και για την Ελλάδα.</a:t>
            </a:r>
          </a:p>
          <a:p>
            <a:r>
              <a:rPr lang="el-GR" sz="1600" dirty="0"/>
              <a:t> Τελευταία εκτίμηση από </a:t>
            </a:r>
            <a:r>
              <a:rPr lang="en-US" sz="1600" dirty="0"/>
              <a:t>ICOMIA 2018: </a:t>
            </a:r>
            <a:r>
              <a:rPr lang="en-GB" sz="1600" b="1" dirty="0"/>
              <a:t>170.600 </a:t>
            </a:r>
            <a:r>
              <a:rPr lang="el-GR" sz="1600" b="1" dirty="0"/>
              <a:t>σκάφη</a:t>
            </a:r>
            <a:r>
              <a:rPr lang="el-GR" sz="1600" dirty="0"/>
              <a:t>.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603E4-5394-2085-66D3-0FB49DDC8C03}"/>
              </a:ext>
            </a:extLst>
          </p:cNvPr>
          <p:cNvSpPr txBox="1"/>
          <p:nvPr/>
        </p:nvSpPr>
        <p:spPr>
          <a:xfrm>
            <a:off x="6565108" y="5922913"/>
            <a:ext cx="498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600" dirty="0"/>
              <a:t>Πηγή: </a:t>
            </a:r>
            <a:r>
              <a:rPr lang="en-US" sz="1600" dirty="0"/>
              <a:t>ICOMIA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9EC5D-6F83-31A2-3D60-DA6F5170CEA3}"/>
              </a:ext>
            </a:extLst>
          </p:cNvPr>
          <p:cNvSpPr txBox="1"/>
          <p:nvPr/>
        </p:nvSpPr>
        <p:spPr>
          <a:xfrm>
            <a:off x="379543" y="3879700"/>
            <a:ext cx="5680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l-GR" sz="2000" b="1" dirty="0">
                <a:solidFill>
                  <a:srgbClr val="0070C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ΙΙ. Αδυναμία καταγραφής των σκαφών που ελλιμενίζονται μόνιμα στην χώρα: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8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Θέσεις ελλιμενισμού εκτός συστήματος τουριστικών λιμένων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8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Μερική καταγραφή απόπλου-κατάπλου σε επίπεδο Λιμεναρχείων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8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Απουσία δεδομένων από αρμόδιο Υπουργείο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8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Σκάφη αναψυχής με ξένη σημαία</a:t>
            </a:r>
          </a:p>
          <a:p>
            <a:endParaRPr lang="el-GR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0961FD-3C2E-200C-3E83-316AA5C01F82}"/>
              </a:ext>
            </a:extLst>
          </p:cNvPr>
          <p:cNvGrpSpPr/>
          <p:nvPr/>
        </p:nvGrpSpPr>
        <p:grpSpPr>
          <a:xfrm>
            <a:off x="6095999" y="1195893"/>
            <a:ext cx="5716457" cy="615553"/>
            <a:chOff x="98635" y="5025246"/>
            <a:chExt cx="5002870" cy="615553"/>
          </a:xfrm>
        </p:grpSpPr>
        <p:sp>
          <p:nvSpPr>
            <p:cNvPr id="10" name="object 26">
              <a:extLst>
                <a:ext uri="{FF2B5EF4-FFF2-40B4-BE49-F238E27FC236}">
                  <a16:creationId xmlns:a16="http://schemas.microsoft.com/office/drawing/2014/main" id="{5FBF0FDE-AF45-38EE-4376-96F8E859B362}"/>
                </a:ext>
              </a:extLst>
            </p:cNvPr>
            <p:cNvSpPr/>
            <p:nvPr/>
          </p:nvSpPr>
          <p:spPr>
            <a:xfrm>
              <a:off x="98635" y="5025246"/>
              <a:ext cx="5002870" cy="615553"/>
            </a:xfrm>
            <a:prstGeom prst="roundRect">
              <a:avLst>
                <a:gd name="adj" fmla="val 50000"/>
              </a:avLst>
            </a:prstGeom>
            <a:solidFill>
              <a:srgbClr val="E1F4FC"/>
            </a:solidFill>
          </p:spPr>
          <p:txBody>
            <a:bodyPr wrap="square" lIns="0" tIns="0" rIns="0" bIns="0" rtlCol="0" anchor="ctr"/>
            <a:lstStyle/>
            <a:p>
              <a:endParaRPr sz="1600">
                <a:latin typeface="Aptos" panose="020B0004020202020204" pitchFamily="34" charset="0"/>
              </a:endParaRPr>
            </a:p>
          </p:txBody>
        </p:sp>
        <p:sp>
          <p:nvSpPr>
            <p:cNvPr id="11" name="object 28">
              <a:extLst>
                <a:ext uri="{FF2B5EF4-FFF2-40B4-BE49-F238E27FC236}">
                  <a16:creationId xmlns:a16="http://schemas.microsoft.com/office/drawing/2014/main" id="{83D3688C-9923-44B9-A5C9-BC319B05C1DA}"/>
                </a:ext>
              </a:extLst>
            </p:cNvPr>
            <p:cNvSpPr txBox="1"/>
            <p:nvPr/>
          </p:nvSpPr>
          <p:spPr>
            <a:xfrm>
              <a:off x="774948" y="5141195"/>
              <a:ext cx="4291300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el-GR" sz="2000" dirty="0"/>
                <a:t>Σύνθεση στόλου σκαφών αναψυχής &gt;  30 μ.</a:t>
              </a:r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6A2D0B5A-05FD-21C6-E865-49448D65377E}"/>
                </a:ext>
              </a:extLst>
            </p:cNvPr>
            <p:cNvSpPr/>
            <p:nvPr/>
          </p:nvSpPr>
          <p:spPr>
            <a:xfrm>
              <a:off x="198985" y="5057277"/>
              <a:ext cx="475614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5">
                  <a:moveTo>
                    <a:pt x="237744" y="0"/>
                  </a:moveTo>
                  <a:lnTo>
                    <a:pt x="199179" y="3111"/>
                  </a:lnTo>
                  <a:lnTo>
                    <a:pt x="145202" y="18682"/>
                  </a:lnTo>
                  <a:lnTo>
                    <a:pt x="97334" y="45869"/>
                  </a:lnTo>
                  <a:lnTo>
                    <a:pt x="57228" y="83021"/>
                  </a:lnTo>
                  <a:lnTo>
                    <a:pt x="26536" y="128485"/>
                  </a:lnTo>
                  <a:lnTo>
                    <a:pt x="6909" y="180610"/>
                  </a:lnTo>
                  <a:lnTo>
                    <a:pt x="788" y="218244"/>
                  </a:lnTo>
                  <a:lnTo>
                    <a:pt x="0" y="237743"/>
                  </a:lnTo>
                  <a:lnTo>
                    <a:pt x="788" y="257243"/>
                  </a:lnTo>
                  <a:lnTo>
                    <a:pt x="6909" y="294877"/>
                  </a:lnTo>
                  <a:lnTo>
                    <a:pt x="26536" y="347002"/>
                  </a:lnTo>
                  <a:lnTo>
                    <a:pt x="57228" y="392466"/>
                  </a:lnTo>
                  <a:lnTo>
                    <a:pt x="97334" y="429618"/>
                  </a:lnTo>
                  <a:lnTo>
                    <a:pt x="145202" y="456805"/>
                  </a:lnTo>
                  <a:lnTo>
                    <a:pt x="199179" y="472376"/>
                  </a:lnTo>
                  <a:lnTo>
                    <a:pt x="237744" y="475487"/>
                  </a:lnTo>
                  <a:lnTo>
                    <a:pt x="257243" y="474699"/>
                  </a:lnTo>
                  <a:lnTo>
                    <a:pt x="294877" y="468578"/>
                  </a:lnTo>
                  <a:lnTo>
                    <a:pt x="347002" y="448951"/>
                  </a:lnTo>
                  <a:lnTo>
                    <a:pt x="392466" y="418259"/>
                  </a:lnTo>
                  <a:lnTo>
                    <a:pt x="429618" y="378153"/>
                  </a:lnTo>
                  <a:lnTo>
                    <a:pt x="456805" y="330285"/>
                  </a:lnTo>
                  <a:lnTo>
                    <a:pt x="472376" y="276308"/>
                  </a:lnTo>
                  <a:lnTo>
                    <a:pt x="475488" y="237743"/>
                  </a:lnTo>
                  <a:lnTo>
                    <a:pt x="474699" y="218244"/>
                  </a:lnTo>
                  <a:lnTo>
                    <a:pt x="468578" y="180610"/>
                  </a:lnTo>
                  <a:lnTo>
                    <a:pt x="448951" y="128485"/>
                  </a:lnTo>
                  <a:lnTo>
                    <a:pt x="418259" y="83021"/>
                  </a:lnTo>
                  <a:lnTo>
                    <a:pt x="378153" y="45869"/>
                  </a:lnTo>
                  <a:lnTo>
                    <a:pt x="330285" y="18682"/>
                  </a:lnTo>
                  <a:lnTo>
                    <a:pt x="276308" y="3111"/>
                  </a:lnTo>
                  <a:lnTo>
                    <a:pt x="23774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sz="1600" dirty="0">
                <a:latin typeface="Aptos" panose="020B0004020202020204" pitchFamily="34" charset="0"/>
              </a:endParaRPr>
            </a:p>
          </p:txBody>
        </p:sp>
      </p:grpSp>
      <p:sp>
        <p:nvSpPr>
          <p:cNvPr id="3" name="Rectangle: Rounded Corners 40">
            <a:extLst>
              <a:ext uri="{FF2B5EF4-FFF2-40B4-BE49-F238E27FC236}">
                <a16:creationId xmlns:a16="http://schemas.microsoft.com/office/drawing/2014/main" id="{489A2110-42AB-4C79-A688-B2D218050C0C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Γιώτινγκ – Ανάλυση ζήτησης</a:t>
            </a:r>
            <a:endParaRPr lang="en-BE" sz="3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7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44222-9E38-07E1-132C-B102F812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6EE76FA5-9EFE-0BA5-CBF5-889771A125D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887843"/>
              </p:ext>
            </p:extLst>
          </p:nvPr>
        </p:nvGraphicFramePr>
        <p:xfrm>
          <a:off x="152400" y="914400"/>
          <a:ext cx="11887200" cy="556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75569A6C-BBB3-AC64-AD40-9C884F19C695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Διελεύσεις σκαφών αναψυχής ανά Περιφέρεια</a:t>
            </a:r>
            <a:endParaRPr lang="en-BE" sz="3600" dirty="0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7B7F7-C6E8-59A2-E003-D55C25E5FD86}"/>
              </a:ext>
            </a:extLst>
          </p:cNvPr>
          <p:cNvSpPr txBox="1"/>
          <p:nvPr/>
        </p:nvSpPr>
        <p:spPr>
          <a:xfrm>
            <a:off x="8164669" y="914400"/>
            <a:ext cx="3658137" cy="42800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l-GR" sz="2000" kern="0" dirty="0">
                <a:solidFill>
                  <a:schemeClr val="bg1"/>
                </a:solidFill>
                <a:effectLst/>
              </a:rPr>
              <a:t>% χώρας ιστιοπλοϊκά</a:t>
            </a:r>
            <a:endParaRPr lang="el-GR" sz="2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05B7-E43A-E94A-4341-BCE66F268621}"/>
              </a:ext>
            </a:extLst>
          </p:cNvPr>
          <p:cNvSpPr txBox="1"/>
          <p:nvPr/>
        </p:nvSpPr>
        <p:spPr>
          <a:xfrm>
            <a:off x="8043380" y="1342402"/>
            <a:ext cx="4148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/>
              <a:t>Ανάλυση βάσει δεδομένων πυκνότητας διελεύσεων σκαφών αναψυχής</a:t>
            </a:r>
          </a:p>
        </p:txBody>
      </p:sp>
    </p:spTree>
    <p:extLst>
      <p:ext uri="{BB962C8B-B14F-4D97-AF65-F5344CB8AC3E}">
        <p14:creationId xmlns:p14="http://schemas.microsoft.com/office/powerpoint/2010/main" val="232181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86EC0-81E3-C19B-3F7C-A21BC426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23B6860D-D013-DF60-D44E-444434D5154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712401"/>
              </p:ext>
            </p:extLst>
          </p:nvPr>
        </p:nvGraphicFramePr>
        <p:xfrm>
          <a:off x="152400" y="914400"/>
          <a:ext cx="11887200" cy="556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58390A0F-CA55-25F0-2C27-81D8A81D6D8D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Διελεύσεις σκαφών αναψυχής ανά Περιφέρεια</a:t>
            </a:r>
            <a:endParaRPr lang="en-BE" sz="3600"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BC7DF-B81A-8AF0-4517-3059B722203D}"/>
              </a:ext>
            </a:extLst>
          </p:cNvPr>
          <p:cNvSpPr txBox="1"/>
          <p:nvPr/>
        </p:nvSpPr>
        <p:spPr>
          <a:xfrm>
            <a:off x="8281116" y="757563"/>
            <a:ext cx="3155325" cy="42800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l-GR" sz="2000" kern="0" dirty="0">
                <a:solidFill>
                  <a:schemeClr val="bg1"/>
                </a:solidFill>
                <a:effectLst/>
              </a:rPr>
              <a:t>% χώρας μηχανοκίνητα</a:t>
            </a:r>
            <a:endParaRPr lang="el-GR" sz="2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3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A70E8-E4CC-638A-5CDD-9C9646CC4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21E895B3-E910-1393-03AD-066D79CBA55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52400" y="914400"/>
          <a:ext cx="11887200" cy="556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40">
            <a:extLst>
              <a:ext uri="{FF2B5EF4-FFF2-40B4-BE49-F238E27FC236}">
                <a16:creationId xmlns:a16="http://schemas.microsoft.com/office/drawing/2014/main" id="{1F72C14C-A891-664A-4DFB-994BB071FDA8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Διελεύσεις σκαφών αναψυχής ανά Περιφέρεια</a:t>
            </a:r>
            <a:endParaRPr lang="en-BE" sz="3600" dirty="0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4CB37-658C-B384-65E0-868A2D734DD5}"/>
              </a:ext>
            </a:extLst>
          </p:cNvPr>
          <p:cNvSpPr txBox="1"/>
          <p:nvPr/>
        </p:nvSpPr>
        <p:spPr>
          <a:xfrm>
            <a:off x="7740204" y="757563"/>
            <a:ext cx="3696238" cy="42800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l-GR" sz="2000" kern="0" dirty="0">
                <a:solidFill>
                  <a:schemeClr val="bg1"/>
                </a:solidFill>
                <a:effectLst/>
              </a:rPr>
              <a:t>% σκαφών αναψυχής σύνολο</a:t>
            </a:r>
            <a:endParaRPr lang="el-GR" sz="2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1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0C668F0E-F7A8-6AFC-8C99-EA72EBE66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00393"/>
              </p:ext>
            </p:extLst>
          </p:nvPr>
        </p:nvGraphicFramePr>
        <p:xfrm>
          <a:off x="8603088" y="1571119"/>
          <a:ext cx="3425780" cy="406001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554955">
                  <a:extLst>
                    <a:ext uri="{9D8B030D-6E8A-4147-A177-3AD203B41FA5}">
                      <a16:colId xmlns:a16="http://schemas.microsoft.com/office/drawing/2014/main" val="934193524"/>
                    </a:ext>
                  </a:extLst>
                </a:gridCol>
                <a:gridCol w="1870825">
                  <a:extLst>
                    <a:ext uri="{9D8B030D-6E8A-4147-A177-3AD203B41FA5}">
                      <a16:colId xmlns:a16="http://schemas.microsoft.com/office/drawing/2014/main" val="1894184321"/>
                    </a:ext>
                  </a:extLst>
                </a:gridCol>
              </a:tblGrid>
              <a:tr h="5835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Χώρ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Μέση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χωρητικότητ</a:t>
                      </a:r>
                      <a:r>
                        <a:rPr lang="en-US" sz="1600" dirty="0">
                          <a:effectLst/>
                        </a:rPr>
                        <a:t>α ανά μαρίνα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8149081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Σουηδί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250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0291995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Γ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r>
                        <a:rPr lang="en-US" sz="1600" dirty="0" err="1">
                          <a:effectLst/>
                        </a:rPr>
                        <a:t>λλί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180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530209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Ιτ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r>
                        <a:rPr lang="en-US" sz="1600" dirty="0" err="1">
                          <a:effectLst/>
                        </a:rPr>
                        <a:t>λί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188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5656214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Ολλ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r>
                        <a:rPr lang="en-US" sz="1600" dirty="0" err="1">
                          <a:effectLst/>
                        </a:rPr>
                        <a:t>νδί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6885504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Ισ</a:t>
                      </a:r>
                      <a:r>
                        <a:rPr lang="en-US" sz="1600" dirty="0">
                          <a:effectLst/>
                        </a:rPr>
                        <a:t>πα</a:t>
                      </a:r>
                      <a:r>
                        <a:rPr lang="en-US" sz="1600" dirty="0" err="1">
                          <a:effectLst/>
                        </a:rPr>
                        <a:t>νί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354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4987614"/>
                  </a:ext>
                </a:extLst>
              </a:tr>
              <a:tr h="2312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600" dirty="0">
                          <a:effectLst/>
                        </a:rPr>
                        <a:t>Ην.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Β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r>
                        <a:rPr lang="en-US" sz="1600" dirty="0" err="1">
                          <a:effectLst/>
                        </a:rPr>
                        <a:t>σίλειο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174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515381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Πολωνία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37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2058049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Τουρκία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256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9662027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Κροατία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109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53648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Ελλάδ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α</a:t>
                      </a:r>
                      <a:endParaRPr lang="el-G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250</a:t>
                      </a:r>
                      <a:endParaRPr lang="el-G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52554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Πορτογαλία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324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8083007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Ιρλανδία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133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4998925"/>
                  </a:ext>
                </a:extLst>
              </a:tr>
              <a:tr h="2677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Κύ</a:t>
                      </a:r>
                      <a:r>
                        <a:rPr lang="en-US" sz="1600" dirty="0">
                          <a:effectLst/>
                        </a:rPr>
                        <a:t>προς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210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3290285"/>
                  </a:ext>
                </a:extLst>
              </a:tr>
            </a:tbl>
          </a:graphicData>
        </a:graphic>
      </p:graphicFrame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D41EA85E-5847-488D-7138-809D24A79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653909"/>
              </p:ext>
            </p:extLst>
          </p:nvPr>
        </p:nvGraphicFramePr>
        <p:xfrm>
          <a:off x="380044" y="1571119"/>
          <a:ext cx="7836677" cy="39751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433579">
                  <a:extLst>
                    <a:ext uri="{9D8B030D-6E8A-4147-A177-3AD203B41FA5}">
                      <a16:colId xmlns:a16="http://schemas.microsoft.com/office/drawing/2014/main" val="186412748"/>
                    </a:ext>
                  </a:extLst>
                </a:gridCol>
                <a:gridCol w="1062939">
                  <a:extLst>
                    <a:ext uri="{9D8B030D-6E8A-4147-A177-3AD203B41FA5}">
                      <a16:colId xmlns:a16="http://schemas.microsoft.com/office/drawing/2014/main" val="4000998040"/>
                    </a:ext>
                  </a:extLst>
                </a:gridCol>
                <a:gridCol w="1588568">
                  <a:extLst>
                    <a:ext uri="{9D8B030D-6E8A-4147-A177-3AD203B41FA5}">
                      <a16:colId xmlns:a16="http://schemas.microsoft.com/office/drawing/2014/main" val="27650366"/>
                    </a:ext>
                  </a:extLst>
                </a:gridCol>
                <a:gridCol w="2046238">
                  <a:extLst>
                    <a:ext uri="{9D8B030D-6E8A-4147-A177-3AD203B41FA5}">
                      <a16:colId xmlns:a16="http://schemas.microsoft.com/office/drawing/2014/main" val="3544667966"/>
                    </a:ext>
                  </a:extLst>
                </a:gridCol>
                <a:gridCol w="1705353">
                  <a:extLst>
                    <a:ext uri="{9D8B030D-6E8A-4147-A177-3AD203B41FA5}">
                      <a16:colId xmlns:a16="http://schemas.microsoft.com/office/drawing/2014/main" val="353574132"/>
                    </a:ext>
                  </a:extLst>
                </a:gridCol>
              </a:tblGrid>
              <a:tr h="5269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Χώρ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Αριθμός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μ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r>
                        <a:rPr lang="en-US" sz="1600" dirty="0" err="1">
                          <a:effectLst/>
                        </a:rPr>
                        <a:t>ρινών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Θέσεις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ελλιμενισμού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Θέσεις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ελλιμενισμού</a:t>
                      </a:r>
                      <a:r>
                        <a:rPr lang="en-US" sz="1600" dirty="0">
                          <a:effectLst/>
                        </a:rPr>
                        <a:t>/ </a:t>
                      </a:r>
                      <a:r>
                        <a:rPr lang="en-US" sz="1600" dirty="0" err="1">
                          <a:effectLst/>
                        </a:rPr>
                        <a:t>χλμ</a:t>
                      </a:r>
                      <a:r>
                        <a:rPr lang="en-US" sz="1600" dirty="0">
                          <a:effectLst/>
                        </a:rPr>
                        <a:t> α</a:t>
                      </a:r>
                      <a:r>
                        <a:rPr lang="en-US" sz="1600" dirty="0" err="1">
                          <a:effectLst/>
                        </a:rPr>
                        <a:t>κτογρ</a:t>
                      </a:r>
                      <a:r>
                        <a:rPr lang="en-US" sz="1600" dirty="0">
                          <a:effectLst/>
                        </a:rPr>
                        <a:t>αμμής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Εγκ</a:t>
                      </a:r>
                      <a:r>
                        <a:rPr lang="en-US" sz="1600" dirty="0">
                          <a:effectLst/>
                        </a:rPr>
                        <a:t>αταστάσεις διαχείμασης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5012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Σουηδία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2.000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500.000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155,38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200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6204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Γαλλία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1.403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253.000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73,83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001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Ιταλία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961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181.000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22,92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110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113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Ολλανδία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1.160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165.000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700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593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Ισπανία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370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130.900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26,37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25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608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600" dirty="0">
                          <a:effectLst/>
                        </a:rPr>
                        <a:t>Ην.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Β</a:t>
                      </a:r>
                      <a:r>
                        <a:rPr lang="en-US" sz="1600" dirty="0">
                          <a:effectLst/>
                        </a:rPr>
                        <a:t>α</a:t>
                      </a:r>
                      <a:r>
                        <a:rPr lang="en-US" sz="1600" dirty="0" err="1">
                          <a:effectLst/>
                        </a:rPr>
                        <a:t>σίλειο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575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100.000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8,05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5437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Πολωνία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1.310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48.900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99,59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6058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Τουρκία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80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20.470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1,45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160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4859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Κροατία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167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18.179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2,98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17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5703977"/>
                  </a:ext>
                </a:extLst>
              </a:tr>
              <a:tr h="12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600" baseline="0" dirty="0">
                          <a:solidFill>
                            <a:schemeClr val="bg1"/>
                          </a:solidFill>
                          <a:effectLst/>
                        </a:rPr>
                        <a:t>Ελλάδα</a:t>
                      </a:r>
                      <a:endParaRPr lang="el-GR" sz="16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el-GR" sz="16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  <a:effectLst/>
                        </a:rPr>
                        <a:t>15.015</a:t>
                      </a:r>
                      <a:endParaRPr lang="el-GR" sz="16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  <a:effectLst/>
                        </a:rPr>
                        <a:t>1,10</a:t>
                      </a:r>
                      <a:endParaRPr lang="el-GR" sz="16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l-GR" sz="1600" baseline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566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Πορτογαλία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41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13.304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7,42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256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Ιρλανδία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75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10.000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6,91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310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Κύπρος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420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0,65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37881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68E711-96DB-C8E5-0281-A0D2DC05212B}"/>
              </a:ext>
            </a:extLst>
          </p:cNvPr>
          <p:cNvSpPr txBox="1"/>
          <p:nvPr/>
        </p:nvSpPr>
        <p:spPr>
          <a:xfrm>
            <a:off x="9892693" y="757563"/>
            <a:ext cx="235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Πηγή: </a:t>
            </a:r>
            <a:r>
              <a:rPr lang="en-US" sz="1200" dirty="0"/>
              <a:t>ICOMIA 2023</a:t>
            </a:r>
            <a:endParaRPr lang="el-GR" sz="1200" dirty="0"/>
          </a:p>
        </p:txBody>
      </p:sp>
      <p:sp>
        <p:nvSpPr>
          <p:cNvPr id="7" name="Rectangle: Rounded Corners 40">
            <a:extLst>
              <a:ext uri="{FF2B5EF4-FFF2-40B4-BE49-F238E27FC236}">
                <a16:creationId xmlns:a16="http://schemas.microsoft.com/office/drawing/2014/main" id="{E6C9F755-EA42-604C-1FB2-D364AD9D34BD}"/>
              </a:ext>
            </a:extLst>
          </p:cNvPr>
          <p:cNvSpPr/>
          <p:nvPr/>
        </p:nvSpPr>
        <p:spPr>
          <a:xfrm>
            <a:off x="0" y="1"/>
            <a:ext cx="12192000" cy="757562"/>
          </a:xfrm>
          <a:prstGeom prst="roundRect">
            <a:avLst/>
          </a:prstGeom>
          <a:solidFill>
            <a:srgbClr val="1BAAE8"/>
          </a:solidFill>
          <a:ln w="381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Aptos" panose="020B0004020202020204" pitchFamily="34" charset="0"/>
              </a:rPr>
              <a:t>Δίκτυο τουριστικών λιμένων: Η Ευρωπαϊκή εμπειρία </a:t>
            </a:r>
            <a:endParaRPr lang="en-BE" sz="3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17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{C5EB432C-8BE1-8A42-9DEE-2B5C23278EE7}tf16401378</Template>
  <TotalTime>7533</TotalTime>
  <Words>2234</Words>
  <Application>Microsoft Office PowerPoint</Application>
  <PresentationFormat>Ευρεία οθόνη</PresentationFormat>
  <Paragraphs>732</Paragraphs>
  <Slides>34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40" baseType="lpstr">
      <vt:lpstr>Aptos</vt:lpstr>
      <vt:lpstr>Arial</vt:lpstr>
      <vt:lpstr>Arial Narrow</vt:lpstr>
      <vt:lpstr>Calibri</vt:lpstr>
      <vt:lpstr>Symbol</vt:lpstr>
      <vt:lpstr>Office Theme</vt:lpstr>
      <vt:lpstr>Προτάσεις για την Ανάπτυξη Δυκτίου Τουριστικών Λιμένων στην Ελλάδα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5. Αξιολόγηση ελκυστικότητας περιοχών</vt:lpstr>
      <vt:lpstr>Ομάδα κριτηρίων Υποδομές Κοινής Ωφέλειας</vt:lpstr>
      <vt:lpstr>Ομάδα κριτηρίων Υποδομές Κοινής Ωφέλειας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Προτάσεις για την Ανάπτυξη Δυκτίου Τουριστικών Λιμένων στην Ελλάδα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AIMILIA PAPACHRISTOU</dc:creator>
  <cp:lastModifiedBy>GEORGIOS VANGELAS</cp:lastModifiedBy>
  <cp:revision>609</cp:revision>
  <cp:lastPrinted>2022-03-14T20:40:32Z</cp:lastPrinted>
  <dcterms:created xsi:type="dcterms:W3CDTF">2014-10-06T10:14:40Z</dcterms:created>
  <dcterms:modified xsi:type="dcterms:W3CDTF">2025-03-27T10:51:19Z</dcterms:modified>
</cp:coreProperties>
</file>