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73" r:id="rId11"/>
    <p:sldId id="274" r:id="rId12"/>
    <p:sldId id="275" r:id="rId13"/>
    <p:sldId id="276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9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0000"/>
    <a:srgbClr val="BFBFBF"/>
    <a:srgbClr val="E2AD04"/>
    <a:srgbClr val="FC6900"/>
    <a:srgbClr val="FFFF00"/>
    <a:srgbClr val="EADF00"/>
    <a:srgbClr val="FDC000"/>
    <a:srgbClr val="FF6E0A"/>
    <a:srgbClr val="2DA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98" y="102"/>
      </p:cViewPr>
      <p:guideLst>
        <p:guide orient="horz" pos="2115"/>
        <p:guide pos="975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+D\&#915;&#929;&#913;&#934;&#919;&#924;&#913;&#932;&#913;%20&#917;&#929;&#917;&#933;&#925;&#913;&#931;%20RED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+D\&#915;&#929;&#913;&#934;&#919;&#924;&#913;&#932;&#913;%20&#917;&#929;&#917;&#933;&#925;&#913;&#931;%20RED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+D\&#915;&#929;&#913;&#934;&#919;&#924;&#913;&#932;&#913;%20&#917;&#929;&#917;&#933;&#925;&#913;&#931;%20RED%20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E+D_2024\RICS\&#925;&#917;&#927;%20&#915;&#929;&#913;&#934;&#919;&#924;&#913;&#932;&#913;%20RED%20RICS%202024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+D\&#915;&#929;&#913;&#934;&#919;&#924;&#913;&#932;&#913;%20&#917;&#929;&#917;&#933;&#925;&#913;&#931;%20RED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deo\Downloads\&#925;&#917;&#927;%20&#915;&#929;&#913;&#934;&#919;&#924;&#913;&#932;&#913;%20RED%20RICS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K:\RE+D\&#915;&#929;&#913;&#934;&#919;&#924;&#913;&#932;&#913;%20&#917;&#929;&#917;&#933;&#925;&#913;&#931;%20RED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'ΜΕΡΟΣ 1ο'!$A$4</c:f>
              <c:strCache>
                <c:ptCount val="1"/>
                <c:pt idx="0">
                  <c:v>Negative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1ο'!$B$3:$F$3</c:f>
              <c:strCache>
                <c:ptCount val="5"/>
                <c:pt idx="0">
                  <c:v>Residential</c:v>
                </c:pt>
                <c:pt idx="1">
                  <c:v>Hospitality</c:v>
                </c:pt>
                <c:pt idx="2">
                  <c:v>Retail</c:v>
                </c:pt>
                <c:pt idx="3">
                  <c:v>Offices</c:v>
                </c:pt>
                <c:pt idx="4">
                  <c:v>Logistics</c:v>
                </c:pt>
              </c:strCache>
            </c:strRef>
          </c:cat>
          <c:val>
            <c:numRef>
              <c:f>'ΜΕΡΟΣ 1ο'!$B$4:$F$4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7029-48C6-B089-71620FEEE7EC}"/>
            </c:ext>
          </c:extLst>
        </c:ser>
        <c:ser>
          <c:idx val="1"/>
          <c:order val="1"/>
          <c:tx>
            <c:strRef>
              <c:f>'ΜΕΡΟΣ 1ο'!$A$5</c:f>
              <c:strCache>
                <c:ptCount val="1"/>
                <c:pt idx="0">
                  <c:v>Mostly negative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1ο'!$B$3:$F$3</c:f>
              <c:strCache>
                <c:ptCount val="5"/>
                <c:pt idx="0">
                  <c:v>Residential</c:v>
                </c:pt>
                <c:pt idx="1">
                  <c:v>Hospitality</c:v>
                </c:pt>
                <c:pt idx="2">
                  <c:v>Retail</c:v>
                </c:pt>
                <c:pt idx="3">
                  <c:v>Offices</c:v>
                </c:pt>
                <c:pt idx="4">
                  <c:v>Logistics</c:v>
                </c:pt>
              </c:strCache>
            </c:strRef>
          </c:cat>
          <c:val>
            <c:numRef>
              <c:f>'ΜΕΡΟΣ 1ο'!$B$5:$F$5</c:f>
              <c:numCache>
                <c:formatCode>General</c:formatCode>
                <c:ptCount val="5"/>
                <c:pt idx="0" formatCode="0%">
                  <c:v>0.111</c:v>
                </c:pt>
                <c:pt idx="2" formatCode="0%">
                  <c:v>0.125</c:v>
                </c:pt>
                <c:pt idx="3" formatCode="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9-48C6-B089-71620FEEE7EC}"/>
            </c:ext>
          </c:extLst>
        </c:ser>
        <c:ser>
          <c:idx val="2"/>
          <c:order val="2"/>
          <c:tx>
            <c:strRef>
              <c:f>'ΜΕΡΟΣ 1ο'!$A$6</c:f>
              <c:strCache>
                <c:ptCount val="1"/>
                <c:pt idx="0">
                  <c:v>Stable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1ο'!$B$3:$F$3</c:f>
              <c:strCache>
                <c:ptCount val="5"/>
                <c:pt idx="0">
                  <c:v>Residential</c:v>
                </c:pt>
                <c:pt idx="1">
                  <c:v>Hospitality</c:v>
                </c:pt>
                <c:pt idx="2">
                  <c:v>Retail</c:v>
                </c:pt>
                <c:pt idx="3">
                  <c:v>Offices</c:v>
                </c:pt>
                <c:pt idx="4">
                  <c:v>Logistics</c:v>
                </c:pt>
              </c:strCache>
            </c:strRef>
          </c:cat>
          <c:val>
            <c:numRef>
              <c:f>'ΜΕΡΟΣ 1ο'!$B$6:$F$6</c:f>
              <c:numCache>
                <c:formatCode>0%</c:formatCode>
                <c:ptCount val="5"/>
                <c:pt idx="0">
                  <c:v>0.15279999999999999</c:v>
                </c:pt>
                <c:pt idx="1">
                  <c:v>0.1389</c:v>
                </c:pt>
                <c:pt idx="2">
                  <c:v>0.63890000000000002</c:v>
                </c:pt>
                <c:pt idx="3">
                  <c:v>0.38890000000000002</c:v>
                </c:pt>
                <c:pt idx="4">
                  <c:v>0.22220000000000001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29-48C6-B089-71620FEEE7EC}"/>
            </c:ext>
          </c:extLst>
        </c:ser>
        <c:ser>
          <c:idx val="3"/>
          <c:order val="3"/>
          <c:tx>
            <c:strRef>
              <c:f>'ΜΕΡΟΣ 1ο'!$A$7</c:f>
              <c:strCache>
                <c:ptCount val="1"/>
                <c:pt idx="0">
                  <c:v>Mostly Positive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1ο'!$B$3:$F$3</c:f>
              <c:strCache>
                <c:ptCount val="5"/>
                <c:pt idx="0">
                  <c:v>Residential</c:v>
                </c:pt>
                <c:pt idx="1">
                  <c:v>Hospitality</c:v>
                </c:pt>
                <c:pt idx="2">
                  <c:v>Retail</c:v>
                </c:pt>
                <c:pt idx="3">
                  <c:v>Offices</c:v>
                </c:pt>
                <c:pt idx="4">
                  <c:v>Logistics</c:v>
                </c:pt>
              </c:strCache>
            </c:strRef>
          </c:cat>
          <c:val>
            <c:numRef>
              <c:f>'ΜΕΡΟΣ 1ο'!$B$7:$F$7</c:f>
              <c:numCache>
                <c:formatCode>0%</c:formatCode>
                <c:ptCount val="5"/>
                <c:pt idx="0">
                  <c:v>0.45829999999999999</c:v>
                </c:pt>
                <c:pt idx="1">
                  <c:v>0.5</c:v>
                </c:pt>
                <c:pt idx="2">
                  <c:v>0.22220000000000001</c:v>
                </c:pt>
                <c:pt idx="3">
                  <c:v>0.36109999999999998</c:v>
                </c:pt>
                <c:pt idx="4">
                  <c:v>0.52780000000000005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29-48C6-B089-71620FEEE7EC}"/>
            </c:ext>
          </c:extLst>
        </c:ser>
        <c:ser>
          <c:idx val="4"/>
          <c:order val="4"/>
          <c:tx>
            <c:strRef>
              <c:f>'ΜΕΡΟΣ 1ο'!$A$8</c:f>
              <c:strCache>
                <c:ptCount val="1"/>
                <c:pt idx="0">
                  <c:v>Positive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1ο'!$B$3:$F$3</c:f>
              <c:strCache>
                <c:ptCount val="5"/>
                <c:pt idx="0">
                  <c:v>Residential</c:v>
                </c:pt>
                <c:pt idx="1">
                  <c:v>Hospitality</c:v>
                </c:pt>
                <c:pt idx="2">
                  <c:v>Retail</c:v>
                </c:pt>
                <c:pt idx="3">
                  <c:v>Offices</c:v>
                </c:pt>
                <c:pt idx="4">
                  <c:v>Logistics</c:v>
                </c:pt>
              </c:strCache>
            </c:strRef>
          </c:cat>
          <c:val>
            <c:numRef>
              <c:f>'ΜΕΡΟΣ 1ο'!$B$8:$F$8</c:f>
              <c:numCache>
                <c:formatCode>0%</c:formatCode>
                <c:ptCount val="5"/>
                <c:pt idx="0">
                  <c:v>0.27779999999999999</c:v>
                </c:pt>
                <c:pt idx="1">
                  <c:v>0.36099999999999999</c:v>
                </c:pt>
                <c:pt idx="2">
                  <c:v>1.3899999999999999E-2</c:v>
                </c:pt>
                <c:pt idx="3">
                  <c:v>0.125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29-48C6-B089-71620FEE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0198144"/>
        <c:axId val="1260200064"/>
      </c:barChart>
      <c:catAx>
        <c:axId val="12601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260200064"/>
        <c:crosses val="autoZero"/>
        <c:auto val="1"/>
        <c:lblAlgn val="ctr"/>
        <c:lblOffset val="100"/>
        <c:noMultiLvlLbl val="0"/>
      </c:catAx>
      <c:valAx>
        <c:axId val="126020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01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Neutraface Display Titling" panose="02000600040000020004" pitchFamily="50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343434343434"/>
          <c:y val="5.2681992337164751E-2"/>
          <c:w val="0.4717171717171717"/>
          <c:h val="0.89463601532567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'ΜΕΡΟΣ 1ο'!$B$196</c:f>
              <c:strCache>
                <c:ptCount val="1"/>
                <c:pt idx="0">
                  <c:v>There is currently a strong correlation between investing in upgrading a property’s energy performance and achieving a rent increase. What percentage of rent increase would you expect, after retrofitting an office building?</c:v>
                </c:pt>
              </c:strCache>
            </c:strRef>
          </c:tx>
          <c:dPt>
            <c:idx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1D8-4990-8FB6-DC5A8D416396}"/>
              </c:ext>
            </c:extLst>
          </c:dPt>
          <c:dPt>
            <c:idx val="1"/>
            <c:bubble3D val="0"/>
            <c:spPr>
              <a:solidFill>
                <a:srgbClr val="E2A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D8-4990-8FB6-DC5A8D416396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1D8-4990-8FB6-DC5A8D416396}"/>
              </c:ext>
            </c:extLst>
          </c:dPt>
          <c:dPt>
            <c:idx val="3"/>
            <c:bubble3D val="0"/>
            <c:spPr>
              <a:solidFill>
                <a:srgbClr val="FC69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1D8-4990-8FB6-DC5A8D416396}"/>
              </c:ext>
            </c:extLst>
          </c:dPt>
          <c:dLbls>
            <c:delete val="1"/>
          </c:dLbls>
          <c:cat>
            <c:strRef>
              <c:f>'ΜΕΡΟΣ 1ο'!$A$197:$A$200</c:f>
              <c:strCache>
                <c:ptCount val="4"/>
                <c:pt idx="0">
                  <c:v>Less than 5%</c:v>
                </c:pt>
                <c:pt idx="1">
                  <c:v>10%</c:v>
                </c:pt>
                <c:pt idx="2">
                  <c:v>20%</c:v>
                </c:pt>
                <c:pt idx="3">
                  <c:v>30% or more</c:v>
                </c:pt>
              </c:strCache>
            </c:strRef>
          </c:cat>
          <c:val>
            <c:numRef>
              <c:f>'ΜΕΡΟΣ 1ο'!$B$197:$B$200</c:f>
              <c:numCache>
                <c:formatCode>0%</c:formatCode>
                <c:ptCount val="4"/>
                <c:pt idx="0">
                  <c:v>4.2000000000000003E-2</c:v>
                </c:pt>
                <c:pt idx="1">
                  <c:v>0.375</c:v>
                </c:pt>
                <c:pt idx="2">
                  <c:v>0.34699999999999998</c:v>
                </c:pt>
                <c:pt idx="3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D8-4990-8FB6-DC5A8D416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343434343434"/>
          <c:y val="5.2681992337164751E-2"/>
          <c:w val="0.4717171717171717"/>
          <c:h val="0.89463601532567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'ΜΕΡΟΣ 1ο'!$B$221</c:f>
              <c:strCache>
                <c:ptCount val="1"/>
                <c:pt idx="0">
                  <c:v>What is the most important benefit of retrofitting and repositioning an old building, instead of demolishing it and building a new one?  </c:v>
                </c:pt>
              </c:strCache>
            </c:strRef>
          </c:tx>
          <c:spPr>
            <a:solidFill>
              <a:srgbClr val="000000"/>
            </a:solidFill>
          </c:spPr>
          <c:dPt>
            <c:idx val="0"/>
            <c:bubble3D val="0"/>
            <c:spPr>
              <a:solidFill>
                <a:srgbClr val="E2A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9F-43B1-81F5-069FBE3F1FB8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9F-43B1-81F5-069FBE3F1FB8}"/>
              </c:ext>
            </c:extLst>
          </c:dPt>
          <c:dPt>
            <c:idx val="2"/>
            <c:bubble3D val="0"/>
            <c:spPr>
              <a:solidFill>
                <a:srgbClr val="FC69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9F-43B1-81F5-069FBE3F1FB8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9F-43B1-81F5-069FBE3F1FB8}"/>
              </c:ext>
            </c:extLst>
          </c:dPt>
          <c:cat>
            <c:strRef>
              <c:f>'ΜΕΡΟΣ 1ο'!$A$222:$A$225</c:f>
              <c:strCache>
                <c:ptCount val="4"/>
                <c:pt idx="0">
                  <c:v>Save on construction costs</c:v>
                </c:pt>
                <c:pt idx="1">
                  <c:v>Reduce embodied carbon emissions</c:v>
                </c:pt>
                <c:pt idx="2">
                  <c:v>Save on construction time</c:v>
                </c:pt>
                <c:pt idx="3">
                  <c:v>There are no benefits</c:v>
                </c:pt>
              </c:strCache>
            </c:strRef>
          </c:cat>
          <c:val>
            <c:numRef>
              <c:f>'ΜΕΡΟΣ 1ο'!$B$222:$B$225</c:f>
              <c:numCache>
                <c:formatCode>0%</c:formatCode>
                <c:ptCount val="4"/>
                <c:pt idx="0">
                  <c:v>0.33300000000000002</c:v>
                </c:pt>
                <c:pt idx="1">
                  <c:v>0.30599999999999999</c:v>
                </c:pt>
                <c:pt idx="2">
                  <c:v>0.34699999999999998</c:v>
                </c:pt>
                <c:pt idx="3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9F-43B1-81F5-069FBE3F1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343434343434"/>
          <c:y val="5.2681992337164751E-2"/>
          <c:w val="0.4717171717171717"/>
          <c:h val="0.89463601532567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'ΜΕΡΟΣ 1ο'!$B$246</c:f>
              <c:strCache>
                <c:ptCount val="1"/>
                <c:pt idx="0">
                  <c:v>Assuming you decided on a repositioning strategy that would increase your building’s energy performance and lead to a decrease in operational cost (e.g., 15% annual cost saving), how soon would you expect to achieve repayment of the invested capital? </c:v>
                </c:pt>
              </c:strCache>
            </c:strRef>
          </c:tx>
          <c:dPt>
            <c:idx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9A-43DC-84E7-067B9DB0EC32}"/>
              </c:ext>
            </c:extLst>
          </c:dPt>
          <c:dPt>
            <c:idx val="1"/>
            <c:bubble3D val="0"/>
            <c:spPr>
              <a:solidFill>
                <a:srgbClr val="E2A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9A-43DC-84E7-067B9DB0EC32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9A-43DC-84E7-067B9DB0EC32}"/>
              </c:ext>
            </c:extLst>
          </c:dPt>
          <c:cat>
            <c:strRef>
              <c:f>'ΜΕΡΟΣ 1ο'!$A$247:$A$249</c:f>
              <c:strCache>
                <c:ptCount val="3"/>
                <c:pt idx="0">
                  <c:v>Less than 5 years</c:v>
                </c:pt>
                <c:pt idx="1">
                  <c:v>5-10 years</c:v>
                </c:pt>
                <c:pt idx="2">
                  <c:v>More than 10 years</c:v>
                </c:pt>
              </c:strCache>
            </c:strRef>
          </c:cat>
          <c:val>
            <c:numRef>
              <c:f>'ΜΕΡΟΣ 1ο'!$B$247:$B$249</c:f>
              <c:numCache>
                <c:formatCode>0%</c:formatCode>
                <c:ptCount val="3"/>
                <c:pt idx="0">
                  <c:v>0.16700000000000001</c:v>
                </c:pt>
                <c:pt idx="1">
                  <c:v>0.70799999999999996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9A-43DC-84E7-067B9DB0E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'ΜΕΡΟΣ 1ο'!$B$270</c:f>
              <c:strCache>
                <c:ptCount val="1"/>
                <c:pt idx="0">
                  <c:v>Based on your previous answer (the time expected to achieve repayment of capital to achieve 15% of cost saving), would you proceed with that repositioning strategy?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1ο'!$A$271:$A$274</c:f>
              <c:strCache>
                <c:ptCount val="4"/>
                <c:pt idx="0">
                  <c:v>Yes, I would proceed with it</c:v>
                </c:pt>
                <c:pt idx="1">
                  <c:v>I would aim for higher cost saving, evenif it meant longer repayment period</c:v>
                </c:pt>
                <c:pt idx="2">
                  <c:v>I would aim for a shorter repayment period, even if it meant lower cost saving</c:v>
                </c:pt>
                <c:pt idx="3">
                  <c:v>No, I would not proceed with any repositioning strategy, unless it was mandatory</c:v>
                </c:pt>
              </c:strCache>
            </c:strRef>
          </c:cat>
          <c:val>
            <c:numRef>
              <c:f>'ΜΕΡΟΣ 1ο'!$B$271:$B$274</c:f>
              <c:numCache>
                <c:formatCode>0%</c:formatCode>
                <c:ptCount val="4"/>
                <c:pt idx="0">
                  <c:v>0.48599999999999999</c:v>
                </c:pt>
                <c:pt idx="1">
                  <c:v>0.29199999999999998</c:v>
                </c:pt>
                <c:pt idx="2">
                  <c:v>0.19400000000000001</c:v>
                </c:pt>
                <c:pt idx="3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A-4533-B62C-E62CB4B1E9A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44046848"/>
        <c:axId val="1744048288"/>
      </c:barChart>
      <c:dateAx>
        <c:axId val="174404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0"/>
          <a:lstStyle/>
          <a:p>
            <a:pPr>
              <a:defRPr sz="900" b="0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744048288"/>
        <c:crosses val="autoZero"/>
        <c:auto val="0"/>
        <c:lblOffset val="100"/>
        <c:baseTimeUnit val="days"/>
      </c:dateAx>
      <c:valAx>
        <c:axId val="17440482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4404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'ΜΕΡΟΣ 1ο'!$B$297</c:f>
              <c:strCache>
                <c:ptCount val="1"/>
                <c:pt idx="0">
                  <c:v>What is the number one factor that should be taken into account when repositioning an old building, in order to ensure a long and successful new life? 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1ο'!$A$298:$A$301</c:f>
              <c:strCache>
                <c:ptCount val="4"/>
                <c:pt idx="0">
                  <c:v>Structural support</c:v>
                </c:pt>
                <c:pt idx="1">
                  <c:v>Layout versatility</c:v>
                </c:pt>
                <c:pt idx="2">
                  <c:v>Thermal control (heating and cooling),comfort and wellness</c:v>
                </c:pt>
                <c:pt idx="3">
                  <c:v>Operational cost</c:v>
                </c:pt>
              </c:strCache>
            </c:strRef>
          </c:cat>
          <c:val>
            <c:numRef>
              <c:f>'ΜΕΡΟΣ 1ο'!$B$298:$B$301</c:f>
              <c:numCache>
                <c:formatCode>0%</c:formatCode>
                <c:ptCount val="4"/>
                <c:pt idx="0">
                  <c:v>0.52800000000000002</c:v>
                </c:pt>
                <c:pt idx="1">
                  <c:v>0.13900000000000001</c:v>
                </c:pt>
                <c:pt idx="2">
                  <c:v>0.153</c:v>
                </c:pt>
                <c:pt idx="3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F-4ACB-8B0F-8A8C86A6FF1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44050208"/>
        <c:axId val="1744050688"/>
      </c:barChart>
      <c:catAx>
        <c:axId val="174405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744050688"/>
        <c:crosses val="autoZero"/>
        <c:auto val="1"/>
        <c:lblAlgn val="ctr"/>
        <c:lblOffset val="100"/>
        <c:noMultiLvlLbl val="0"/>
      </c:catAx>
      <c:valAx>
        <c:axId val="17440506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4405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Neutraface Display Titling" panose="02000600040000020004" pitchFamily="50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44050208"/>
        <c:axId val="1744050688"/>
      </c:barChart>
      <c:catAx>
        <c:axId val="174405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744050688"/>
        <c:crosses val="autoZero"/>
        <c:auto val="1"/>
        <c:lblAlgn val="ctr"/>
        <c:lblOffset val="100"/>
        <c:noMultiLvlLbl val="0"/>
      </c:catAx>
      <c:valAx>
        <c:axId val="17440506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4405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Neutraface Display Titling" panose="02000600040000020004" pitchFamily="50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'ΜΕΡΟΣ 1ο'!$B$322</c:f>
              <c:strCache>
                <c:ptCount val="1"/>
                <c:pt idx="0">
                  <c:v>What is the most appropriate government incentive that could be offered to property investors, in order to renovate and reposition existing buildings?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'ΜΕΡΟΣ 1ο'!$A$323:$A$326</c:f>
              <c:strCache>
                <c:ptCount val="4"/>
                <c:pt idx="0">
                  <c:v>Tax cuts</c:v>
                </c:pt>
                <c:pt idx="1">
                  <c:v>Direct subsidies</c:v>
                </c:pt>
                <c:pt idx="2">
                  <c:v>Maintain incentives strictly towards endusers/ occupiers</c:v>
                </c:pt>
                <c:pt idx="3">
                  <c:v>Regulations benefiting investors and Landlords</c:v>
                </c:pt>
              </c:strCache>
            </c:strRef>
          </c:cat>
          <c:val>
            <c:numRef>
              <c:f>'ΜΕΡΟΣ 1ο'!$B$323:$B$326</c:f>
              <c:numCache>
                <c:formatCode>0%</c:formatCode>
                <c:ptCount val="4"/>
                <c:pt idx="0">
                  <c:v>0.42</c:v>
                </c:pt>
                <c:pt idx="1">
                  <c:v>0.25</c:v>
                </c:pt>
                <c:pt idx="2">
                  <c:v>0.153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2-45C0-A405-ECC72AB6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6603904"/>
        <c:axId val="886604624"/>
      </c:barChart>
      <c:catAx>
        <c:axId val="88660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886604624"/>
        <c:crosses val="autoZero"/>
        <c:auto val="1"/>
        <c:lblAlgn val="ctr"/>
        <c:lblOffset val="100"/>
        <c:noMultiLvlLbl val="0"/>
      </c:catAx>
      <c:valAx>
        <c:axId val="886604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8660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'ΜΕΡΟΣ 1ο'!$A$31</c:f>
              <c:strCache>
                <c:ptCount val="1"/>
                <c:pt idx="0">
                  <c:v>Not at all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1ο'!$B$30:$F$30</c:f>
              <c:strCache>
                <c:ptCount val="5"/>
                <c:pt idx="0">
                  <c:v>High interest rates</c:v>
                </c:pt>
                <c:pt idx="1">
                  <c:v>High inflation</c:v>
                </c:pt>
                <c:pt idx="2">
                  <c:v>Financial Markets and Investors' Sentiment</c:v>
                </c:pt>
                <c:pt idx="3">
                  <c:v>Difficulties in accessing finance/ capital</c:v>
                </c:pt>
                <c:pt idx="4">
                  <c:v>Global geopolitical events and risks</c:v>
                </c:pt>
              </c:strCache>
            </c:strRef>
          </c:cat>
          <c:val>
            <c:numRef>
              <c:f>'ΜΕΡΟΣ 1ο'!$B$31:$F$31</c:f>
              <c:numCache>
                <c:formatCode>General</c:formatCode>
                <c:ptCount val="5"/>
                <c:pt idx="0" formatCode="0%">
                  <c:v>0</c:v>
                </c:pt>
                <c:pt idx="3" formatCode="0%">
                  <c:v>1.3899999999999999E-2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9-4DEB-B6BC-C3DCA0C23D39}"/>
            </c:ext>
          </c:extLst>
        </c:ser>
        <c:ser>
          <c:idx val="1"/>
          <c:order val="1"/>
          <c:tx>
            <c:strRef>
              <c:f>'ΜΕΡΟΣ 1ο'!$A$32</c:f>
              <c:strCache>
                <c:ptCount val="1"/>
                <c:pt idx="0">
                  <c:v>Slighly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1ο'!$B$30:$F$30</c:f>
              <c:strCache>
                <c:ptCount val="5"/>
                <c:pt idx="0">
                  <c:v>High interest rates</c:v>
                </c:pt>
                <c:pt idx="1">
                  <c:v>High inflation</c:v>
                </c:pt>
                <c:pt idx="2">
                  <c:v>Financial Markets and Investors' Sentiment</c:v>
                </c:pt>
                <c:pt idx="3">
                  <c:v>Difficulties in accessing finance/ capital</c:v>
                </c:pt>
                <c:pt idx="4">
                  <c:v>Global geopolitical events and risks</c:v>
                </c:pt>
              </c:strCache>
            </c:strRef>
          </c:cat>
          <c:val>
            <c:numRef>
              <c:f>'ΜΕΡΟΣ 1ο'!$B$32:$F$32</c:f>
              <c:numCache>
                <c:formatCode>0%</c:formatCode>
                <c:ptCount val="5"/>
                <c:pt idx="0">
                  <c:v>2.7799999999999998E-2</c:v>
                </c:pt>
                <c:pt idx="1">
                  <c:v>6.9400000000000003E-2</c:v>
                </c:pt>
                <c:pt idx="2">
                  <c:v>9.7199999999999995E-2</c:v>
                </c:pt>
                <c:pt idx="3">
                  <c:v>0.1389</c:v>
                </c:pt>
                <c:pt idx="4">
                  <c:v>9.7199999999999995E-2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9-4DEB-B6BC-C3DCA0C23D39}"/>
            </c:ext>
          </c:extLst>
        </c:ser>
        <c:ser>
          <c:idx val="2"/>
          <c:order val="2"/>
          <c:tx>
            <c:strRef>
              <c:f>'ΜΕΡΟΣ 1ο'!$A$33</c:f>
              <c:strCache>
                <c:ptCount val="1"/>
                <c:pt idx="0">
                  <c:v>Moderately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1ο'!$B$30:$F$30</c:f>
              <c:strCache>
                <c:ptCount val="5"/>
                <c:pt idx="0">
                  <c:v>High interest rates</c:v>
                </c:pt>
                <c:pt idx="1">
                  <c:v>High inflation</c:v>
                </c:pt>
                <c:pt idx="2">
                  <c:v>Financial Markets and Investors' Sentiment</c:v>
                </c:pt>
                <c:pt idx="3">
                  <c:v>Difficulties in accessing finance/ capital</c:v>
                </c:pt>
                <c:pt idx="4">
                  <c:v>Global geopolitical events and risks</c:v>
                </c:pt>
              </c:strCache>
            </c:strRef>
          </c:cat>
          <c:val>
            <c:numRef>
              <c:f>'ΜΕΡΟΣ 1ο'!$B$33:$F$33</c:f>
              <c:numCache>
                <c:formatCode>0%</c:formatCode>
                <c:ptCount val="5"/>
                <c:pt idx="0">
                  <c:v>0.31940000000000002</c:v>
                </c:pt>
                <c:pt idx="1">
                  <c:v>0.38890000000000002</c:v>
                </c:pt>
                <c:pt idx="2">
                  <c:v>0.29170000000000001</c:v>
                </c:pt>
                <c:pt idx="3">
                  <c:v>0.19</c:v>
                </c:pt>
                <c:pt idx="4">
                  <c:v>0.45829999999999999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29-4DEB-B6BC-C3DCA0C23D39}"/>
            </c:ext>
          </c:extLst>
        </c:ser>
        <c:ser>
          <c:idx val="3"/>
          <c:order val="3"/>
          <c:tx>
            <c:strRef>
              <c:f>'ΜΕΡΟΣ 1ο'!$A$34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1ο'!$B$30:$F$30</c:f>
              <c:strCache>
                <c:ptCount val="5"/>
                <c:pt idx="0">
                  <c:v>High interest rates</c:v>
                </c:pt>
                <c:pt idx="1">
                  <c:v>High inflation</c:v>
                </c:pt>
                <c:pt idx="2">
                  <c:v>Financial Markets and Investors' Sentiment</c:v>
                </c:pt>
                <c:pt idx="3">
                  <c:v>Difficulties in accessing finance/ capital</c:v>
                </c:pt>
                <c:pt idx="4">
                  <c:v>Global geopolitical events and risks</c:v>
                </c:pt>
              </c:strCache>
            </c:strRef>
          </c:cat>
          <c:val>
            <c:numRef>
              <c:f>'ΜΕΡΟΣ 1ο'!$B$34:$F$34</c:f>
              <c:numCache>
                <c:formatCode>0%</c:formatCode>
                <c:ptCount val="5"/>
                <c:pt idx="0">
                  <c:v>0.54169999999999996</c:v>
                </c:pt>
                <c:pt idx="1">
                  <c:v>0.45829999999999999</c:v>
                </c:pt>
                <c:pt idx="2">
                  <c:v>0.55559999999999998</c:v>
                </c:pt>
                <c:pt idx="3">
                  <c:v>0.26390000000000002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29-4DEB-B6BC-C3DCA0C23D39}"/>
            </c:ext>
          </c:extLst>
        </c:ser>
        <c:ser>
          <c:idx val="4"/>
          <c:order val="4"/>
          <c:tx>
            <c:strRef>
              <c:f>'ΜΕΡΟΣ 1ο'!$A$35</c:f>
              <c:strCache>
                <c:ptCount val="1"/>
                <c:pt idx="0">
                  <c:v>Completely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1ο'!$B$30:$F$30</c:f>
              <c:strCache>
                <c:ptCount val="5"/>
                <c:pt idx="0">
                  <c:v>High interest rates</c:v>
                </c:pt>
                <c:pt idx="1">
                  <c:v>High inflation</c:v>
                </c:pt>
                <c:pt idx="2">
                  <c:v>Financial Markets and Investors' Sentiment</c:v>
                </c:pt>
                <c:pt idx="3">
                  <c:v>Difficulties in accessing finance/ capital</c:v>
                </c:pt>
                <c:pt idx="4">
                  <c:v>Global geopolitical events and risks</c:v>
                </c:pt>
              </c:strCache>
            </c:strRef>
          </c:cat>
          <c:val>
            <c:numRef>
              <c:f>'ΜΕΡΟΣ 1ο'!$B$35:$F$35</c:f>
              <c:numCache>
                <c:formatCode>0%</c:formatCode>
                <c:ptCount val="5"/>
                <c:pt idx="0">
                  <c:v>0.1111</c:v>
                </c:pt>
                <c:pt idx="1">
                  <c:v>8.3299999999999999E-2</c:v>
                </c:pt>
                <c:pt idx="2">
                  <c:v>5.5599999999999997E-2</c:v>
                </c:pt>
                <c:pt idx="3">
                  <c:v>5.5599999999999997E-2</c:v>
                </c:pt>
                <c:pt idx="4">
                  <c:v>6.9400000000000003E-2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29-4DEB-B6BC-C3DCA0C23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08526528"/>
        <c:axId val="1308504448"/>
      </c:barChart>
      <c:catAx>
        <c:axId val="130852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308504448"/>
        <c:crosses val="autoZero"/>
        <c:auto val="1"/>
        <c:lblAlgn val="ctr"/>
        <c:lblOffset val="100"/>
        <c:noMultiLvlLbl val="0"/>
      </c:catAx>
      <c:valAx>
        <c:axId val="1308504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0852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Neutraface Display Titling" panose="02000600040000020004" pitchFamily="50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69706911636047"/>
          <c:y val="3.7384277997733396E-2"/>
          <c:w val="0.50230293088363953"/>
          <c:h val="0.92523144400453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'ΜΕΡΟΣ 1ο'!$B$60</c:f>
              <c:strCache>
                <c:ptCount val="1"/>
                <c:pt idx="0">
                  <c:v>What are the three most serious challenges that companies working in the Greek real estate sector face?</c:v>
                </c:pt>
              </c:strCache>
            </c:strRef>
          </c:tx>
          <c:spPr>
            <a:solidFill>
              <a:srgbClr val="FD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1ο'!$A$61:$A$66</c:f>
              <c:strCache>
                <c:ptCount val="6"/>
                <c:pt idx="0">
                  <c:v>Demographics parameters (population growth, urbanization trends etc.)</c:v>
                </c:pt>
                <c:pt idx="1">
                  <c:v>Supply and demand imbalances</c:v>
                </c:pt>
                <c:pt idx="2">
                  <c:v>New policies and regulations (building code, energy performance requirements, refurbishment needs etc.)</c:v>
                </c:pt>
                <c:pt idx="3">
                  <c:v>Disruptions on the supply chainand their impact on construction</c:v>
                </c:pt>
                <c:pt idx="4">
                  <c:v>Lack of workforce</c:v>
                </c:pt>
                <c:pt idx="5">
                  <c:v>Overall economic condition (GDP growth, employment rates, and consumer confidence etc.)</c:v>
                </c:pt>
              </c:strCache>
            </c:strRef>
          </c:cat>
          <c:val>
            <c:numRef>
              <c:f>'ΜΕΡΟΣ 1ο'!$B$61:$B$66</c:f>
              <c:numCache>
                <c:formatCode>0%</c:formatCode>
                <c:ptCount val="6"/>
                <c:pt idx="0">
                  <c:v>0.18099999999999999</c:v>
                </c:pt>
                <c:pt idx="1">
                  <c:v>0.55600000000000005</c:v>
                </c:pt>
                <c:pt idx="2">
                  <c:v>0.73599999999999999</c:v>
                </c:pt>
                <c:pt idx="3">
                  <c:v>0.29199999999999998</c:v>
                </c:pt>
                <c:pt idx="4">
                  <c:v>0.58299999999999996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0-4716-9F32-B938EAF6B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08518368"/>
        <c:axId val="1308521728"/>
      </c:barChart>
      <c:catAx>
        <c:axId val="130851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308521728"/>
        <c:crosses val="autoZero"/>
        <c:auto val="1"/>
        <c:lblAlgn val="ctr"/>
        <c:lblOffset val="100"/>
        <c:noMultiLvlLbl val="0"/>
      </c:catAx>
      <c:valAx>
        <c:axId val="13085217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085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'ΜΕΡΟΣ 1ο'!$B$89</c:f>
              <c:strCache>
                <c:ptCount val="1"/>
                <c:pt idx="0">
                  <c:v>What are the three most important parameters that real estate companies ought to incorporate into their strategies?</c:v>
                </c:pt>
              </c:strCache>
            </c:strRef>
          </c:tx>
          <c:spPr>
            <a:solidFill>
              <a:srgbClr val="FD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'ΜΕΡΟΣ 1ο'!$A$90:$A$95</c:f>
              <c:strCache>
                <c:ptCount val="6"/>
                <c:pt idx="0">
                  <c:v>Compliance with ESG requirements</c:v>
                </c:pt>
                <c:pt idx="1">
                  <c:v>Incorporation of new technologies(proptech, contech)</c:v>
                </c:pt>
                <c:pt idx="2">
                  <c:v>Use of AI applications</c:v>
                </c:pt>
                <c:pt idx="3">
                  <c:v>Repositioning of existing building stock</c:v>
                </c:pt>
                <c:pt idx="4">
                  <c:v>Access to public funding</c:v>
                </c:pt>
                <c:pt idx="5">
                  <c:v>Attraction of institutional investors</c:v>
                </c:pt>
              </c:strCache>
            </c:strRef>
          </c:cat>
          <c:val>
            <c:numRef>
              <c:f>'ΜΕΡΟΣ 1ο'!$B$90:$B$95</c:f>
              <c:numCache>
                <c:formatCode>0%</c:formatCode>
                <c:ptCount val="6"/>
                <c:pt idx="0">
                  <c:v>0.75</c:v>
                </c:pt>
                <c:pt idx="1">
                  <c:v>0.55600000000000005</c:v>
                </c:pt>
                <c:pt idx="2">
                  <c:v>0.19400000000000001</c:v>
                </c:pt>
                <c:pt idx="3">
                  <c:v>0.70799999999999996</c:v>
                </c:pt>
                <c:pt idx="4">
                  <c:v>0.153</c:v>
                </c:pt>
                <c:pt idx="5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B-4195-AFA3-220AAA7A9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08525568"/>
        <c:axId val="1308524608"/>
      </c:barChart>
      <c:catAx>
        <c:axId val="130852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308524608"/>
        <c:crosses val="autoZero"/>
        <c:auto val="1"/>
        <c:lblAlgn val="ctr"/>
        <c:lblOffset val="100"/>
        <c:noMultiLvlLbl val="0"/>
      </c:catAx>
      <c:valAx>
        <c:axId val="13085246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085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Neutraface Display Titling" panose="02000600040000020004" pitchFamily="50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'ΜΕΡΟΣ 1ο'!$B$119</c:f>
              <c:strCache>
                <c:ptCount val="1"/>
                <c:pt idx="0">
                  <c:v>What are the three most promising niche markets for companies working in the Greek real estate sector?</c:v>
                </c:pt>
              </c:strCache>
            </c:strRef>
          </c:tx>
          <c:spPr>
            <a:solidFill>
              <a:srgbClr val="FDC000"/>
            </a:solidFill>
            <a:ln>
              <a:noFill/>
            </a:ln>
            <a:effectLst/>
          </c:spPr>
          <c:invertIfNegative val="0"/>
          <c:cat>
            <c:strRef>
              <c:f>'ΜΕΡΟΣ 1ο'!$A$120:$A$126</c:f>
              <c:strCache>
                <c:ptCount val="7"/>
                <c:pt idx="0">
                  <c:v>Private rental sectror</c:v>
                </c:pt>
                <c:pt idx="1">
                  <c:v>Serviced apartments</c:v>
                </c:pt>
                <c:pt idx="2">
                  <c:v>Student housing</c:v>
                </c:pt>
                <c:pt idx="3">
                  <c:v>Environmentally Conscious Properties</c:v>
                </c:pt>
                <c:pt idx="4">
                  <c:v>Luxury homes</c:v>
                </c:pt>
                <c:pt idx="5">
                  <c:v>Pharmaceuticals</c:v>
                </c:pt>
                <c:pt idx="6">
                  <c:v>Data centers</c:v>
                </c:pt>
              </c:strCache>
            </c:strRef>
          </c:cat>
          <c:val>
            <c:numRef>
              <c:f>'ΜΕΡΟΣ 1ο'!$B$120:$B$126</c:f>
              <c:numCache>
                <c:formatCode>0%</c:formatCode>
                <c:ptCount val="7"/>
                <c:pt idx="0">
                  <c:v>0.33300000000000002</c:v>
                </c:pt>
                <c:pt idx="1">
                  <c:v>0.56899999999999995</c:v>
                </c:pt>
                <c:pt idx="2">
                  <c:v>0.63900000000000001</c:v>
                </c:pt>
                <c:pt idx="3">
                  <c:v>0.375</c:v>
                </c:pt>
                <c:pt idx="4">
                  <c:v>0.29199999999999998</c:v>
                </c:pt>
                <c:pt idx="5">
                  <c:v>0.111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0-4289-B183-22676076B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5745568"/>
        <c:axId val="1265745088"/>
      </c:barChart>
      <c:catAx>
        <c:axId val="126574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traface Display Titling" panose="02000600040000020004" pitchFamily="50" charset="0"/>
                <a:ea typeface="+mn-ea"/>
                <a:cs typeface="+mn-cs"/>
              </a:defRPr>
            </a:pPr>
            <a:endParaRPr lang="en-US"/>
          </a:p>
        </c:txPr>
        <c:crossAx val="1265745088"/>
        <c:crosses val="autoZero"/>
        <c:auto val="1"/>
        <c:lblAlgn val="ctr"/>
        <c:lblOffset val="100"/>
        <c:noMultiLvlLbl val="0"/>
      </c:catAx>
      <c:valAx>
        <c:axId val="1265745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6574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Neutraface Display Titling" panose="02000600040000020004" pitchFamily="50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343434343434"/>
          <c:y val="5.2681992337164751E-2"/>
          <c:w val="0.4717171717171717"/>
          <c:h val="0.89463601532567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0136237297252"/>
          <c:y val="3.9429632938749529E-2"/>
          <c:w val="0.51369619219989993"/>
          <c:h val="0.90361645281639003"/>
        </c:manualLayout>
      </c:layout>
      <c:doughnutChart>
        <c:varyColors val="1"/>
        <c:ser>
          <c:idx val="0"/>
          <c:order val="0"/>
          <c:tx>
            <c:strRef>
              <c:f>'ΜΕΡΟΣ 1ο'!$B$151</c:f>
              <c:strCache>
                <c:ptCount val="1"/>
                <c:pt idx="0">
                  <c:v>Do you believe that there is currently actual tenant-driven demand for energy efficient buildings?  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25-4C3B-A86F-B5F5AA04D9D8}"/>
              </c:ext>
            </c:extLst>
          </c:dPt>
          <c:dPt>
            <c:idx val="1"/>
            <c:bubble3D val="0"/>
            <c:spPr>
              <a:solidFill>
                <a:srgbClr val="E2AD0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25-4C3B-A86F-B5F5AA04D9D8}"/>
              </c:ext>
            </c:extLst>
          </c:dPt>
          <c:cat>
            <c:strRef>
              <c:f>'ΜΕΡΟΣ 1ο'!$A$152:$A$153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'ΜΕΡΟΣ 1ο'!$B$152:$B$153</c:f>
              <c:numCache>
                <c:formatCode>0%</c:formatCode>
                <c:ptCount val="2"/>
                <c:pt idx="0">
                  <c:v>0.70799999999999996</c:v>
                </c:pt>
                <c:pt idx="1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25-4C3B-A86F-B5F5AA04D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4343434343434"/>
          <c:y val="5.2681992337164751E-2"/>
          <c:w val="0.4717171717171717"/>
          <c:h val="0.89463601532567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'ΜΕΡΟΣ 1ο'!$B$173</c:f>
              <c:strCache>
                <c:ptCount val="1"/>
                <c:pt idx="0">
                  <c:v>Is location still the most important factor for a property, regardless of the extend of renovations and upgrades applied to it?</c:v>
                </c:pt>
              </c:strCache>
            </c:strRef>
          </c:tx>
          <c:dPt>
            <c:idx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B8-409B-ACD4-0B8DF1FF0CFE}"/>
              </c:ext>
            </c:extLst>
          </c:dPt>
          <c:dPt>
            <c:idx val="1"/>
            <c:bubble3D val="0"/>
            <c:spPr>
              <a:solidFill>
                <a:srgbClr val="E2A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B8-409B-ACD4-0B8DF1FF0CFE}"/>
              </c:ext>
            </c:extLst>
          </c:dPt>
          <c:cat>
            <c:strRef>
              <c:f>'ΜΕΡΟΣ 1ο'!$A$174:$A$175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'ΜΕΡΟΣ 1ο'!$B$174:$B$175</c:f>
              <c:numCache>
                <c:formatCode>0%</c:formatCode>
                <c:ptCount val="2"/>
                <c:pt idx="0">
                  <c:v>0.77800000000000002</c:v>
                </c:pt>
                <c:pt idx="1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8-409B-ACD4-0B8DF1FF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CBF4-8EEB-4467-AF55-3BE2C3684F9E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67B04-02FD-4E1C-B6C6-400F1E6347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9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75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97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76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4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0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87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82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39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84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89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46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1513-CADC-4340-8421-618A6CC5F946}" type="datetimeFigureOut">
              <a:rPr lang="el-GR" smtClean="0"/>
              <a:t>10/5/2024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74CC-F02C-4F18-BD8F-1ACB183133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logos with text&#10;&#10;Description automatically generated">
            <a:extLst>
              <a:ext uri="{FF2B5EF4-FFF2-40B4-BE49-F238E27FC236}">
                <a16:creationId xmlns:a16="http://schemas.microsoft.com/office/drawing/2014/main" id="{9CA0E816-5923-7F2A-E077-7774C045A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7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E4E250D3-CE35-D011-8357-C2E59DD2019F}"/>
              </a:ext>
            </a:extLst>
          </p:cNvPr>
          <p:cNvGraphicFramePr>
            <a:graphicFrameLocks/>
          </p:cNvGraphicFramePr>
          <p:nvPr/>
        </p:nvGraphicFramePr>
        <p:xfrm>
          <a:off x="-96348" y="3212976"/>
          <a:ext cx="5328591" cy="249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69676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cap="all" dirty="0">
                <a:latin typeface="Neutraface Display Greek Light" panose="02000603040000020004" pitchFamily="50" charset="0"/>
              </a:rPr>
              <a:t>Is location still the most important factor for a property, regardless of the extend of renovations and upgrades applied to it?</a:t>
            </a:r>
            <a:endParaRPr lang="en-US" b="1" cap="all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7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565537-D659-450C-9267-C803C33D6002}"/>
              </a:ext>
            </a:extLst>
          </p:cNvPr>
          <p:cNvSpPr txBox="1"/>
          <p:nvPr/>
        </p:nvSpPr>
        <p:spPr>
          <a:xfrm>
            <a:off x="1475656" y="979741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04FAC-7CA3-48EE-B940-A09B45F6929B}"/>
              </a:ext>
            </a:extLst>
          </p:cNvPr>
          <p:cNvSpPr txBox="1"/>
          <p:nvPr/>
        </p:nvSpPr>
        <p:spPr>
          <a:xfrm>
            <a:off x="4788023" y="410488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 </a:t>
            </a:r>
            <a:r>
              <a:rPr lang="en-US" sz="2000" b="1" dirty="0">
                <a:solidFill>
                  <a:srgbClr val="231F20"/>
                </a:solidFill>
                <a:latin typeface="Neutraface Display Greek Light" panose="02000603040000020004" pitchFamily="50" charset="0"/>
              </a:rPr>
              <a:t>Yes</a:t>
            </a:r>
          </a:p>
          <a:p>
            <a:r>
              <a:rPr lang="en-US" sz="2000" b="1" dirty="0">
                <a:solidFill>
                  <a:srgbClr val="FBC926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</a:t>
            </a:r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</a:rPr>
              <a:t>No</a:t>
            </a:r>
            <a:r>
              <a:rPr lang="en-US" sz="2000" b="1" dirty="0">
                <a:solidFill>
                  <a:srgbClr val="DCD70A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endParaRPr lang="el-GR" sz="2000" b="1" dirty="0">
              <a:solidFill>
                <a:srgbClr val="DCD70A"/>
              </a:solidFill>
              <a:latin typeface="Neutraface Display Greek Light" panose="02000603040000020004" pitchFamily="50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A1AED5-13A2-439B-C87B-3A319DA2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A90BC3-667B-9FCB-5408-5D9ADF6A4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854654"/>
              </p:ext>
            </p:extLst>
          </p:nvPr>
        </p:nvGraphicFramePr>
        <p:xfrm>
          <a:off x="589601" y="2829730"/>
          <a:ext cx="5018082" cy="287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81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E4E250D3-CE35-D011-8357-C2E59DD20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740750"/>
              </p:ext>
            </p:extLst>
          </p:nvPr>
        </p:nvGraphicFramePr>
        <p:xfrm>
          <a:off x="-96348" y="3212976"/>
          <a:ext cx="5328591" cy="249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725210"/>
            <a:ext cx="7339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cap="all" dirty="0">
                <a:latin typeface="Neutraface Display Greek Light" panose="02000603040000020004" pitchFamily="50" charset="0"/>
              </a:rPr>
              <a:t>There is currently a strong correlation between investing in upgrading a property’s energy performance and achieving a rent increase. What percentage of rent increase would you expect, after retrofitting an office building?</a:t>
            </a:r>
            <a:endParaRPr lang="en-US" b="1" cap="all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8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565537-D659-450C-9267-C803C33D6002}"/>
              </a:ext>
            </a:extLst>
          </p:cNvPr>
          <p:cNvSpPr txBox="1"/>
          <p:nvPr/>
        </p:nvSpPr>
        <p:spPr>
          <a:xfrm>
            <a:off x="1475656" y="979741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04FAC-7CA3-48EE-B940-A09B45F6929B}"/>
              </a:ext>
            </a:extLst>
          </p:cNvPr>
          <p:cNvSpPr txBox="1"/>
          <p:nvPr/>
        </p:nvSpPr>
        <p:spPr>
          <a:xfrm>
            <a:off x="4788024" y="373535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 Less than 5%</a:t>
            </a:r>
            <a:endParaRPr lang="en-US" sz="2000" b="1" dirty="0">
              <a:solidFill>
                <a:srgbClr val="231F20"/>
              </a:solidFill>
              <a:latin typeface="Neutraface Display Greek Light" panose="02000603040000020004" pitchFamily="50" charset="0"/>
            </a:endParaRPr>
          </a:p>
          <a:p>
            <a:r>
              <a:rPr lang="en-US" sz="2000" b="1" dirty="0">
                <a:solidFill>
                  <a:srgbClr val="FBC926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10%</a:t>
            </a:r>
            <a:r>
              <a:rPr lang="en-US" sz="2000" b="1" dirty="0">
                <a:solidFill>
                  <a:srgbClr val="DCD70A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endParaRPr lang="en-US" sz="2000" b="1" dirty="0">
              <a:solidFill>
                <a:srgbClr val="E2AD04"/>
              </a:solidFill>
              <a:latin typeface="Neutraface Display Greek Light" panose="02000603040000020004" pitchFamily="50" charset="0"/>
              <a:sym typeface="Symbol" panose="05050102010706020507" pitchFamily="18" charset="2"/>
            </a:endParaRPr>
          </a:p>
          <a:p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BFBFBF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20%</a:t>
            </a:r>
          </a:p>
          <a:p>
            <a:r>
              <a:rPr lang="en-US" sz="2000" b="1" dirty="0">
                <a:solidFill>
                  <a:srgbClr val="FC6900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 30% or more</a:t>
            </a:r>
            <a:endParaRPr lang="el-GR" sz="2000" b="1" dirty="0">
              <a:solidFill>
                <a:srgbClr val="FC6900"/>
              </a:solidFill>
              <a:latin typeface="Neutraface Display Greek Light" panose="02000603040000020004" pitchFamily="50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A1AED5-13A2-439B-C87B-3A319DA2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352948-7659-2EAB-72F0-BD2B39548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8224"/>
              </p:ext>
            </p:extLst>
          </p:nvPr>
        </p:nvGraphicFramePr>
        <p:xfrm>
          <a:off x="586371" y="2993991"/>
          <a:ext cx="4645872" cy="280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29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E4E250D3-CE35-D011-8357-C2E59DD2019F}"/>
              </a:ext>
            </a:extLst>
          </p:cNvPr>
          <p:cNvGraphicFramePr>
            <a:graphicFrameLocks/>
          </p:cNvGraphicFramePr>
          <p:nvPr/>
        </p:nvGraphicFramePr>
        <p:xfrm>
          <a:off x="-96348" y="3212976"/>
          <a:ext cx="5328591" cy="249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88840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cap="all" dirty="0">
                <a:latin typeface="Neutraface Display Greek Light" panose="02000603040000020004" pitchFamily="50" charset="0"/>
              </a:rPr>
              <a:t>What is the most important benefit of retrofitting and repositioning an old building, instead of demolishing it and building a new one?  </a:t>
            </a:r>
            <a:endParaRPr lang="en-US" b="1" cap="all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9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565537-D659-450C-9267-C803C33D6002}"/>
              </a:ext>
            </a:extLst>
          </p:cNvPr>
          <p:cNvSpPr txBox="1"/>
          <p:nvPr/>
        </p:nvSpPr>
        <p:spPr>
          <a:xfrm>
            <a:off x="1475656" y="979741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04FAC-7CA3-48EE-B940-A09B45F6929B}"/>
              </a:ext>
            </a:extLst>
          </p:cNvPr>
          <p:cNvSpPr txBox="1"/>
          <p:nvPr/>
        </p:nvSpPr>
        <p:spPr>
          <a:xfrm>
            <a:off x="4788024" y="373535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 There are no benefits</a:t>
            </a:r>
          </a:p>
          <a:p>
            <a:r>
              <a:rPr lang="en-US" sz="2000" b="1" dirty="0">
                <a:solidFill>
                  <a:srgbClr val="FBC926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Save on construction costs</a:t>
            </a:r>
          </a:p>
          <a:p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BFBFBF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Reduce embodied carbon emissions</a:t>
            </a:r>
          </a:p>
          <a:p>
            <a:r>
              <a:rPr lang="en-US" sz="2000" b="1" dirty="0">
                <a:solidFill>
                  <a:srgbClr val="BFBFBF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FC6900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Save on construction time</a:t>
            </a:r>
            <a:endParaRPr lang="el-GR" sz="2000" b="1" dirty="0">
              <a:solidFill>
                <a:srgbClr val="FC6900"/>
              </a:solidFill>
              <a:latin typeface="Neutraface Display Greek Light" panose="02000603040000020004" pitchFamily="50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A1AED5-13A2-439B-C87B-3A319DA2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6FB152-3638-CC66-904A-04A739900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90686"/>
              </p:ext>
            </p:extLst>
          </p:nvPr>
        </p:nvGraphicFramePr>
        <p:xfrm>
          <a:off x="456682" y="3029658"/>
          <a:ext cx="4775561" cy="294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13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E4E250D3-CE35-D011-8357-C2E59DD2019F}"/>
              </a:ext>
            </a:extLst>
          </p:cNvPr>
          <p:cNvGraphicFramePr>
            <a:graphicFrameLocks/>
          </p:cNvGraphicFramePr>
          <p:nvPr/>
        </p:nvGraphicFramePr>
        <p:xfrm>
          <a:off x="-96348" y="3212976"/>
          <a:ext cx="5328591" cy="249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766601"/>
            <a:ext cx="7339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cap="all" dirty="0">
                <a:latin typeface="Neutraface Display Greek Light" panose="02000603040000020004" pitchFamily="50" charset="0"/>
              </a:rPr>
              <a:t>Assuming you decided on a repositioning strategy that would increase your building’s energy performance and lead to a decrease in operational cost (e.g., 15% annual cost saving), how soon would you expect to achieve repayment of the invested capital? </a:t>
            </a:r>
            <a:endParaRPr lang="en-US" b="1" cap="all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480267" y="164912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10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565537-D659-450C-9267-C803C33D6002}"/>
              </a:ext>
            </a:extLst>
          </p:cNvPr>
          <p:cNvSpPr txBox="1"/>
          <p:nvPr/>
        </p:nvSpPr>
        <p:spPr>
          <a:xfrm>
            <a:off x="1475656" y="979741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04FAC-7CA3-48EE-B940-A09B45F6929B}"/>
              </a:ext>
            </a:extLst>
          </p:cNvPr>
          <p:cNvSpPr txBox="1"/>
          <p:nvPr/>
        </p:nvSpPr>
        <p:spPr>
          <a:xfrm>
            <a:off x="4788024" y="3950999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 Less than 5 years</a:t>
            </a:r>
          </a:p>
          <a:p>
            <a:r>
              <a:rPr lang="en-US" sz="2000" b="1" dirty="0">
                <a:solidFill>
                  <a:srgbClr val="FBC926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5-10 years</a:t>
            </a:r>
          </a:p>
          <a:p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BFBFBF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More than 10 years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A1AED5-13A2-439B-C87B-3A319DA2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3EBC42-9250-F672-BFD7-F41688797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961650"/>
              </p:ext>
            </p:extLst>
          </p:nvPr>
        </p:nvGraphicFramePr>
        <p:xfrm>
          <a:off x="129346" y="2910730"/>
          <a:ext cx="4775561" cy="309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17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849470"/>
            <a:ext cx="7339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Based on your previous answer (the time expected to achieve repayment of capital to achieve 15% of cost saving), would you proceed with that repositioning strategy?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11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248A30-8EE6-41A0-809D-ECB36C561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726831"/>
              </p:ext>
            </p:extLst>
          </p:nvPr>
        </p:nvGraphicFramePr>
        <p:xfrm>
          <a:off x="179512" y="2788480"/>
          <a:ext cx="8779295" cy="364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4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849470"/>
            <a:ext cx="7339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What is the number one factor that should be taken into account when repositioning an old building, in order to ensure a long and successful new life? 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12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03AF1D-6AF1-1AEF-B556-9B5628F36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887600"/>
              </p:ext>
            </p:extLst>
          </p:nvPr>
        </p:nvGraphicFramePr>
        <p:xfrm>
          <a:off x="328175" y="2865133"/>
          <a:ext cx="8702641" cy="373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87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2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849470"/>
            <a:ext cx="7339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What is the most appropriate government incentive that could be offered to property investors, in order to renovate and reposition existing buildings?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13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03AF1D-6AF1-1AEF-B556-9B5628F36144}"/>
              </a:ext>
            </a:extLst>
          </p:cNvPr>
          <p:cNvGraphicFramePr>
            <a:graphicFrameLocks/>
          </p:cNvGraphicFramePr>
          <p:nvPr/>
        </p:nvGraphicFramePr>
        <p:xfrm>
          <a:off x="328175" y="2865133"/>
          <a:ext cx="8702641" cy="373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8C54C3-A263-BA28-689B-DE999EEA8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58185"/>
              </p:ext>
            </p:extLst>
          </p:nvPr>
        </p:nvGraphicFramePr>
        <p:xfrm>
          <a:off x="328175" y="2754797"/>
          <a:ext cx="8700473" cy="395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68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2" grpId="0">
        <p:bldSub>
          <a:bldChart bld="series"/>
        </p:bldSub>
      </p:bldGraphic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905272" y="2780928"/>
            <a:ext cx="733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>
                <a:latin typeface="Neutraface Display Titling" panose="02000600040000020004" pitchFamily="50" charset="0"/>
              </a:rPr>
              <a:t>PART I: THE GREEK REAL ESTATE OUTLOOK </a:t>
            </a:r>
            <a:endParaRPr lang="en-US" sz="2400" dirty="0">
              <a:latin typeface="Neutraface Display Titling" panose="02000600040000020004" pitchFamily="50" charset="0"/>
            </a:endParaRP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761256" y="2636912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5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16832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In your opinion, what is the outlook of specific segments of the real estate market, compared to one year ago?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1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77C486-7F31-A4BB-7749-1BB710C9D5FE}"/>
              </a:ext>
            </a:extLst>
          </p:cNvPr>
          <p:cNvGrpSpPr/>
          <p:nvPr/>
        </p:nvGrpSpPr>
        <p:grpSpPr>
          <a:xfrm>
            <a:off x="539552" y="5830869"/>
            <a:ext cx="7016212" cy="246221"/>
            <a:chOff x="1015021" y="5768402"/>
            <a:chExt cx="7296971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19C3A-3900-9490-CCAE-9A13F6665F24}"/>
                </a:ext>
              </a:extLst>
            </p:cNvPr>
            <p:cNvSpPr txBox="1"/>
            <p:nvPr/>
          </p:nvSpPr>
          <p:spPr>
            <a:xfrm>
              <a:off x="1075188" y="5768402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Negative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0D2F59-1735-AF2A-2A01-0522AB4A1F79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23BD5AC-7D41-96C3-2A90-8A3886DBA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436888"/>
              </p:ext>
            </p:extLst>
          </p:nvPr>
        </p:nvGraphicFramePr>
        <p:xfrm>
          <a:off x="-339557" y="2718054"/>
          <a:ext cx="9520069" cy="257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6768BB34-2C95-6FD9-4D8D-BA333A1479B4}"/>
              </a:ext>
            </a:extLst>
          </p:cNvPr>
          <p:cNvGrpSpPr/>
          <p:nvPr/>
        </p:nvGrpSpPr>
        <p:grpSpPr>
          <a:xfrm>
            <a:off x="1547664" y="5830869"/>
            <a:ext cx="7016212" cy="246221"/>
            <a:chOff x="1015021" y="5768402"/>
            <a:chExt cx="7296971" cy="24622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95C093-21BA-9351-E876-C28ED4A9178E}"/>
                </a:ext>
              </a:extLst>
            </p:cNvPr>
            <p:cNvSpPr txBox="1"/>
            <p:nvPr/>
          </p:nvSpPr>
          <p:spPr>
            <a:xfrm>
              <a:off x="1075188" y="5768402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MOSTLY Negative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426948-9E0E-E0BB-7326-AF06E64F414D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F9F47B-009F-D862-3758-C61BD7A8CA2A}"/>
              </a:ext>
            </a:extLst>
          </p:cNvPr>
          <p:cNvGrpSpPr/>
          <p:nvPr/>
        </p:nvGrpSpPr>
        <p:grpSpPr>
          <a:xfrm>
            <a:off x="3131840" y="5847075"/>
            <a:ext cx="7030367" cy="246221"/>
            <a:chOff x="1015021" y="5784608"/>
            <a:chExt cx="7311693" cy="24622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56F961-5967-BE67-7A30-DACCE68B0BB5}"/>
                </a:ext>
              </a:extLst>
            </p:cNvPr>
            <p:cNvSpPr txBox="1"/>
            <p:nvPr/>
          </p:nvSpPr>
          <p:spPr>
            <a:xfrm>
              <a:off x="1089910" y="5784608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STABLE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538ABA6-FD4B-51C8-11DD-524245209E37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rgbClr val="FD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712F6A-F141-7B42-0C67-DB69AE935110}"/>
              </a:ext>
            </a:extLst>
          </p:cNvPr>
          <p:cNvGrpSpPr/>
          <p:nvPr/>
        </p:nvGrpSpPr>
        <p:grpSpPr>
          <a:xfrm>
            <a:off x="3995936" y="5847075"/>
            <a:ext cx="7030367" cy="246221"/>
            <a:chOff x="1015021" y="5768402"/>
            <a:chExt cx="7311693" cy="2462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ED988B-DAC3-B364-85F2-98F56F404784}"/>
                </a:ext>
              </a:extLst>
            </p:cNvPr>
            <p:cNvSpPr txBox="1"/>
            <p:nvPr/>
          </p:nvSpPr>
          <p:spPr>
            <a:xfrm>
              <a:off x="1089910" y="5768402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MOSTLY POSITIVE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799B65-BA03-2F8E-7379-9C509E279328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01B09C-212A-17C4-3777-EE1319772F0C}"/>
              </a:ext>
            </a:extLst>
          </p:cNvPr>
          <p:cNvGrpSpPr/>
          <p:nvPr/>
        </p:nvGrpSpPr>
        <p:grpSpPr>
          <a:xfrm>
            <a:off x="5536330" y="5847075"/>
            <a:ext cx="7028558" cy="246221"/>
            <a:chOff x="1015021" y="5766316"/>
            <a:chExt cx="7309812" cy="2462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8A2D9B-1D1C-5297-F95A-F4A75AEA145C}"/>
                </a:ext>
              </a:extLst>
            </p:cNvPr>
            <p:cNvSpPr txBox="1"/>
            <p:nvPr/>
          </p:nvSpPr>
          <p:spPr>
            <a:xfrm>
              <a:off x="1088029" y="5766316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POSITIVE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737DC4-E3AD-8960-EE8F-056FFA49D1F4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rgbClr val="FF6E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4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2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16832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How much do current macro-economic condition impact the Greek Real Estate Market?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2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77C486-7F31-A4BB-7749-1BB710C9D5FE}"/>
              </a:ext>
            </a:extLst>
          </p:cNvPr>
          <p:cNvGrpSpPr/>
          <p:nvPr/>
        </p:nvGrpSpPr>
        <p:grpSpPr>
          <a:xfrm>
            <a:off x="539552" y="5830869"/>
            <a:ext cx="7016212" cy="246221"/>
            <a:chOff x="1015021" y="5768402"/>
            <a:chExt cx="7296971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19C3A-3900-9490-CCAE-9A13F6665F24}"/>
                </a:ext>
              </a:extLst>
            </p:cNvPr>
            <p:cNvSpPr txBox="1"/>
            <p:nvPr/>
          </p:nvSpPr>
          <p:spPr>
            <a:xfrm>
              <a:off x="1075188" y="5768402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NOT AT ALL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0D2F59-1735-AF2A-2A01-0522AB4A1F79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68BB34-2C95-6FD9-4D8D-BA333A1479B4}"/>
              </a:ext>
            </a:extLst>
          </p:cNvPr>
          <p:cNvGrpSpPr/>
          <p:nvPr/>
        </p:nvGrpSpPr>
        <p:grpSpPr>
          <a:xfrm>
            <a:off x="1691680" y="5830869"/>
            <a:ext cx="7016212" cy="246221"/>
            <a:chOff x="1015021" y="5768402"/>
            <a:chExt cx="7296971" cy="24622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95C093-21BA-9351-E876-C28ED4A9178E}"/>
                </a:ext>
              </a:extLst>
            </p:cNvPr>
            <p:cNvSpPr txBox="1"/>
            <p:nvPr/>
          </p:nvSpPr>
          <p:spPr>
            <a:xfrm>
              <a:off x="1075188" y="5768402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SLIGHLY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426948-9E0E-E0BB-7326-AF06E64F414D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F9F47B-009F-D862-3758-C61BD7A8CA2A}"/>
              </a:ext>
            </a:extLst>
          </p:cNvPr>
          <p:cNvGrpSpPr/>
          <p:nvPr/>
        </p:nvGrpSpPr>
        <p:grpSpPr>
          <a:xfrm>
            <a:off x="2726209" y="5847075"/>
            <a:ext cx="7030367" cy="246221"/>
            <a:chOff x="1015021" y="5784608"/>
            <a:chExt cx="7311693" cy="24622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56F961-5967-BE67-7A30-DACCE68B0BB5}"/>
                </a:ext>
              </a:extLst>
            </p:cNvPr>
            <p:cNvSpPr txBox="1"/>
            <p:nvPr/>
          </p:nvSpPr>
          <p:spPr>
            <a:xfrm>
              <a:off x="1089910" y="5784608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MODERATELY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538ABA6-FD4B-51C8-11DD-524245209E37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rgbClr val="FD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712F6A-F141-7B42-0C67-DB69AE935110}"/>
              </a:ext>
            </a:extLst>
          </p:cNvPr>
          <p:cNvGrpSpPr/>
          <p:nvPr/>
        </p:nvGrpSpPr>
        <p:grpSpPr>
          <a:xfrm>
            <a:off x="4067944" y="5847075"/>
            <a:ext cx="7030367" cy="246221"/>
            <a:chOff x="1015021" y="5768402"/>
            <a:chExt cx="7311693" cy="2462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ED988B-DAC3-B364-85F2-98F56F404784}"/>
                </a:ext>
              </a:extLst>
            </p:cNvPr>
            <p:cNvSpPr txBox="1"/>
            <p:nvPr/>
          </p:nvSpPr>
          <p:spPr>
            <a:xfrm>
              <a:off x="1089910" y="5768402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VERY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799B65-BA03-2F8E-7379-9C509E279328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01B09C-212A-17C4-3777-EE1319772F0C}"/>
              </a:ext>
            </a:extLst>
          </p:cNvPr>
          <p:cNvGrpSpPr/>
          <p:nvPr/>
        </p:nvGrpSpPr>
        <p:grpSpPr>
          <a:xfrm>
            <a:off x="4932040" y="5847075"/>
            <a:ext cx="7028558" cy="246221"/>
            <a:chOff x="1015021" y="5766316"/>
            <a:chExt cx="7309812" cy="2462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8A2D9B-1D1C-5297-F95A-F4A75AEA145C}"/>
                </a:ext>
              </a:extLst>
            </p:cNvPr>
            <p:cNvSpPr txBox="1"/>
            <p:nvPr/>
          </p:nvSpPr>
          <p:spPr>
            <a:xfrm>
              <a:off x="1088029" y="5766316"/>
              <a:ext cx="7236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cap="all" spc="5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dirty="0">
                  <a:latin typeface="Neutraface Display Greek Light" panose="02000603040000020004" pitchFamily="50" charset="0"/>
                </a:rPr>
                <a:t>completely</a:t>
              </a:r>
              <a:endParaRPr lang="en-US" sz="1000" dirty="0">
                <a:latin typeface="Neutraface Display Greek Light" panose="02000603040000020004" pitchFamily="50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737DC4-E3AD-8960-EE8F-056FFA49D1F4}"/>
                </a:ext>
              </a:extLst>
            </p:cNvPr>
            <p:cNvSpPr/>
            <p:nvPr/>
          </p:nvSpPr>
          <p:spPr>
            <a:xfrm>
              <a:off x="1015021" y="5815129"/>
              <a:ext cx="151674" cy="148596"/>
            </a:xfrm>
            <a:prstGeom prst="ellipse">
              <a:avLst/>
            </a:prstGeom>
            <a:solidFill>
              <a:srgbClr val="FF6E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latin typeface="Neutraface Display Greek Light" panose="02000603040000020004" pitchFamily="50" charset="0"/>
              </a:endParaRP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1A0C44-B6EE-4F55-0FE9-7586673FF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858548"/>
              </p:ext>
            </p:extLst>
          </p:nvPr>
        </p:nvGraphicFramePr>
        <p:xfrm>
          <a:off x="0" y="2564904"/>
          <a:ext cx="9143999" cy="304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4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16832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What are the three most serious challenges that companies working in the Greek real estate sector face?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3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4D6AC7-F9A6-0728-4165-96A583A40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834131"/>
              </p:ext>
            </p:extLst>
          </p:nvPr>
        </p:nvGraphicFramePr>
        <p:xfrm>
          <a:off x="-1" y="2903410"/>
          <a:ext cx="9324525" cy="373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69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5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16832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What are the three most important parameters that real estate companies ought to incorporate into their strategies?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4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6C4925-54B6-0D94-7124-1BE0D1C84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192808"/>
              </p:ext>
            </p:extLst>
          </p:nvPr>
        </p:nvGraphicFramePr>
        <p:xfrm>
          <a:off x="179512" y="2930203"/>
          <a:ext cx="9324523" cy="359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7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6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16832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latin typeface="Neutraface Display Greek Light" panose="02000603040000020004" pitchFamily="50" charset="0"/>
              </a:rPr>
              <a:t>What are the three most promising niche markets for companies working in the Greek real estate sector?</a:t>
            </a:r>
            <a:endParaRPr lang="en-US" sz="1400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5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880E44-5724-1DCC-52F7-0A37591D1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26644"/>
              </p:ext>
            </p:extLst>
          </p:nvPr>
        </p:nvGraphicFramePr>
        <p:xfrm>
          <a:off x="1165894" y="2868733"/>
          <a:ext cx="8338138" cy="392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18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2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905272" y="2780928"/>
            <a:ext cx="733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>
                <a:latin typeface="Neutraface Display Titling" panose="02000600040000020004" pitchFamily="50" charset="0"/>
              </a:rPr>
              <a:t>PART II: REPOSITIONING REAL ESTATE ASSETS </a:t>
            </a:r>
            <a:endParaRPr lang="en-US" sz="2400" dirty="0">
              <a:latin typeface="Neutraface Display Titling" panose="02000600040000020004" pitchFamily="50" charset="0"/>
            </a:endParaRP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761256" y="2636912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9B3ACE-121B-4964-AB8A-222D2F097CCD}"/>
              </a:ext>
            </a:extLst>
          </p:cNvPr>
          <p:cNvSpPr txBox="1"/>
          <p:nvPr/>
        </p:nvSpPr>
        <p:spPr>
          <a:xfrm>
            <a:off x="1475656" y="1104999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AD6C07-CE20-0F6A-1EF3-0602D99E7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9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E4E250D3-CE35-D011-8357-C2E59DD20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800867"/>
              </p:ext>
            </p:extLst>
          </p:nvPr>
        </p:nvGraphicFramePr>
        <p:xfrm>
          <a:off x="-96348" y="3212976"/>
          <a:ext cx="5328591" cy="249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A09C72-7DE1-482A-A039-C7446C5DBF40}"/>
              </a:ext>
            </a:extLst>
          </p:cNvPr>
          <p:cNvSpPr txBox="1"/>
          <p:nvPr/>
        </p:nvSpPr>
        <p:spPr>
          <a:xfrm>
            <a:off x="1691680" y="1969676"/>
            <a:ext cx="733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b="1" cap="all" dirty="0">
                <a:latin typeface="Neutraface Display Greek Light" panose="02000603040000020004" pitchFamily="50" charset="0"/>
              </a:rPr>
              <a:t>Do you believe that there is currently actual tenant-driven demand for energy efficient buildings?  </a:t>
            </a:r>
            <a:endParaRPr lang="en-US" b="1" cap="all" dirty="0">
              <a:latin typeface="Neutraface Display Greek Light" panose="0200060304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89076-175C-42B9-8722-FDF091DFAF27}"/>
              </a:ext>
            </a:extLst>
          </p:cNvPr>
          <p:cNvSpPr txBox="1"/>
          <p:nvPr/>
        </p:nvSpPr>
        <p:spPr>
          <a:xfrm>
            <a:off x="611560" y="163292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>
                <a:latin typeface="Neutraface Display Greek Bold" panose="02000803040000020003" pitchFamily="50" charset="0"/>
              </a:rPr>
              <a:t>6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748D1D6-18F9-42FB-B561-D2A125DCBAFF}"/>
              </a:ext>
            </a:extLst>
          </p:cNvPr>
          <p:cNvCxnSpPr>
            <a:cxnSpLocks/>
          </p:cNvCxnSpPr>
          <p:nvPr/>
        </p:nvCxnSpPr>
        <p:spPr>
          <a:xfrm>
            <a:off x="1547664" y="1772816"/>
            <a:ext cx="0" cy="891972"/>
          </a:xfrm>
          <a:prstGeom prst="line">
            <a:avLst/>
          </a:prstGeom>
          <a:ln w="34925">
            <a:solidFill>
              <a:srgbClr val="FB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565537-D659-450C-9267-C803C33D6002}"/>
              </a:ext>
            </a:extLst>
          </p:cNvPr>
          <p:cNvSpPr txBox="1"/>
          <p:nvPr/>
        </p:nvSpPr>
        <p:spPr>
          <a:xfrm>
            <a:off x="1475656" y="979741"/>
            <a:ext cx="733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800" b="1" i="0" u="none" strike="noStrike" kern="1200" cap="all" spc="5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Neutraface Display Greek Titl" panose="02000603040000020004" pitchFamily="50" charset="0"/>
              </a:rPr>
              <a:t>Α SURVEY CONDACTED BY RED MAGAZINE AND 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04FAC-7CA3-48EE-B940-A09B45F6929B}"/>
              </a:ext>
            </a:extLst>
          </p:cNvPr>
          <p:cNvSpPr txBox="1"/>
          <p:nvPr/>
        </p:nvSpPr>
        <p:spPr>
          <a:xfrm>
            <a:off x="4788023" y="410488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 </a:t>
            </a:r>
            <a:r>
              <a:rPr lang="en-US" sz="2000" b="1" dirty="0">
                <a:solidFill>
                  <a:srgbClr val="231F20"/>
                </a:solidFill>
                <a:latin typeface="Neutraface Display Greek Light" panose="02000603040000020004" pitchFamily="50" charset="0"/>
              </a:rPr>
              <a:t>Yes</a:t>
            </a:r>
          </a:p>
          <a:p>
            <a:r>
              <a:rPr lang="en-US" sz="2000" b="1" dirty="0">
                <a:solidFill>
                  <a:srgbClr val="FBC926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 </a:t>
            </a:r>
            <a:r>
              <a:rPr lang="en-US" sz="2000" b="1" dirty="0">
                <a:solidFill>
                  <a:srgbClr val="E2AD04"/>
                </a:solidFill>
                <a:latin typeface="Neutraface Display Greek Light" panose="02000603040000020004" pitchFamily="50" charset="0"/>
              </a:rPr>
              <a:t>No</a:t>
            </a:r>
            <a:r>
              <a:rPr lang="en-US" sz="2000" b="1" dirty="0">
                <a:solidFill>
                  <a:srgbClr val="DCD70A"/>
                </a:solidFill>
                <a:latin typeface="Neutraface Display Greek Light" panose="02000603040000020004" pitchFamily="50" charset="0"/>
                <a:sym typeface="Symbol" panose="05050102010706020507" pitchFamily="18" charset="2"/>
              </a:rPr>
              <a:t> </a:t>
            </a:r>
            <a:endParaRPr lang="el-GR" sz="2000" b="1" dirty="0">
              <a:solidFill>
                <a:srgbClr val="DCD70A"/>
              </a:solidFill>
              <a:latin typeface="Neutraface Display Greek Light" panose="02000603040000020004" pitchFamily="50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A1AED5-13A2-439B-C87B-3A319DA2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425841"/>
            <a:ext cx="2731014" cy="47244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CE1B8D-340A-BC96-4560-89573B17E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417412"/>
              </p:ext>
            </p:extLst>
          </p:nvPr>
        </p:nvGraphicFramePr>
        <p:xfrm>
          <a:off x="279360" y="2979424"/>
          <a:ext cx="5099191" cy="28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36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550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Neutraface Display Greek Bold</vt:lpstr>
      <vt:lpstr>Neutraface Display Greek Light</vt:lpstr>
      <vt:lpstr>Neutraface Display Greek Titl</vt:lpstr>
      <vt:lpstr>Neutraface Display Titling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HP_Z_400</dc:creator>
  <cp:lastModifiedBy>GEORGIOS TSAKNARIDIS</cp:lastModifiedBy>
  <cp:revision>66</cp:revision>
  <dcterms:created xsi:type="dcterms:W3CDTF">2022-05-05T17:12:09Z</dcterms:created>
  <dcterms:modified xsi:type="dcterms:W3CDTF">2024-05-10T18:03:16Z</dcterms:modified>
</cp:coreProperties>
</file>